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62" r:id="rId2"/>
    <p:sldId id="263" r:id="rId3"/>
    <p:sldId id="264"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09"/>
    <a:srgbClr val="FFFFFF"/>
    <a:srgbClr val="BFDFFD"/>
    <a:srgbClr val="E1E1E1"/>
    <a:srgbClr val="CCECFF"/>
    <a:srgbClr val="CCFFFF"/>
    <a:srgbClr val="EBE6FE"/>
    <a:srgbClr val="14BBDC"/>
    <a:srgbClr val="E1E191"/>
    <a:srgbClr val="CC04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2" autoAdjust="0"/>
    <p:restoredTop sz="94660"/>
  </p:normalViewPr>
  <p:slideViewPr>
    <p:cSldViewPr snapToGrid="0">
      <p:cViewPr varScale="1">
        <p:scale>
          <a:sx n="67" d="100"/>
          <a:sy n="67" d="100"/>
        </p:scale>
        <p:origin x="715"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03-May-17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03-May-17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03-May-17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03-May-17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03-May-17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03-May-17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03-May-17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03-May-17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03-May-17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03-May-17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03-May-17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03-May-17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jp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5.jpg"/><Relationship Id="rId12" Type="http://schemas.openxmlformats.org/officeDocument/2006/relationships/hyperlink" Target="mailto:brotownsville@gmail.com" TargetMode="External"/><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2.PNG"/><Relationship Id="rId10" Type="http://schemas.openxmlformats.org/officeDocument/2006/relationships/image" Target="../media/image8.jpg"/><Relationship Id="rId19" Type="http://schemas.openxmlformats.org/officeDocument/2006/relationships/image" Target="../media/image16.PN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2.PNG"/><Relationship Id="rId1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0.jpg"/><Relationship Id="rId5" Type="http://schemas.openxmlformats.org/officeDocument/2006/relationships/image" Target="../media/image5.jpg"/><Relationship Id="rId15" Type="http://schemas.openxmlformats.org/officeDocument/2006/relationships/image" Target="../media/image14.PNG"/><Relationship Id="rId10" Type="http://schemas.openxmlformats.org/officeDocument/2006/relationships/hyperlink" Target="mailto:brotownsville@gmail.com" TargetMode="External"/><Relationship Id="rId19" Type="http://schemas.openxmlformats.org/officeDocument/2006/relationships/image" Target="../media/image18.jp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6.jp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9.jpg"/><Relationship Id="rId4" Type="http://schemas.openxmlformats.org/officeDocument/2006/relationships/hyperlink" Target="mailto:brotownsville@gmail.com" TargetMode="External"/><Relationship Id="rId9" Type="http://schemas.openxmlformats.org/officeDocument/2006/relationships/image" Target="../media/image8.jp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alpha val="0"/>
          </a:srgb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4332"/>
                    </a14:imgEffect>
                    <a14:imgEffect>
                      <a14:saturation sat="83000"/>
                    </a14:imgEffect>
                    <a14:imgEffect>
                      <a14:brightnessContrast bright="31000"/>
                    </a14:imgEffect>
                  </a14:imgLayer>
                </a14:imgProps>
              </a:ext>
            </a:extLst>
          </a:blip>
          <a:stretch>
            <a:fillRect/>
          </a:stretch>
        </p:blipFill>
        <p:spPr>
          <a:xfrm>
            <a:off x="203392" y="994396"/>
            <a:ext cx="12038872" cy="5860257"/>
          </a:xfrm>
          <a:prstGeom prst="rect">
            <a:avLst/>
          </a:prstGeom>
          <a:effectLst>
            <a:outerShdw blurRad="50800" dist="50800" dir="5400000" algn="ctr" rotWithShape="0">
              <a:srgbClr val="000000">
                <a:alpha val="23000"/>
              </a:srgbClr>
            </a:outerShdw>
            <a:softEdge rad="12700"/>
          </a:effectLst>
        </p:spPr>
      </p:pic>
      <p:sp>
        <p:nvSpPr>
          <p:cNvPr id="16" name="TextBox 15"/>
          <p:cNvSpPr txBox="1"/>
          <p:nvPr/>
        </p:nvSpPr>
        <p:spPr>
          <a:xfrm>
            <a:off x="1652074" y="1402976"/>
            <a:ext cx="5644751" cy="3600986"/>
          </a:xfrm>
          <a:prstGeom prst="rect">
            <a:avLst/>
          </a:prstGeom>
          <a:solidFill>
            <a:srgbClr val="00B0F0"/>
          </a:solidFill>
          <a:ln>
            <a:solidFill>
              <a:schemeClr val="tx1"/>
            </a:solidFill>
          </a:ln>
          <a:effectLst>
            <a:softEdge rad="0"/>
          </a:effectLst>
        </p:spPr>
        <p:txBody>
          <a:bodyPr wrap="square" rtlCol="0">
            <a:spAutoFit/>
          </a:bodyPr>
          <a:lstStyle>
            <a:defPPr>
              <a:defRPr lang="en-US"/>
            </a:defPPr>
            <a:lvl1pPr>
              <a:defRPr sz="2000">
                <a:solidFill>
                  <a:srgbClr val="FFFF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chemeClr val="bg1"/>
                </a:solidFill>
                <a:effectLst/>
                <a:uLnTx/>
                <a:uFillTx/>
              </a:rPr>
              <a:t>Home</a:t>
            </a:r>
          </a:p>
          <a:p>
            <a:pPr lvl="0" algn="just" defTabSz="914400">
              <a:defRPr/>
            </a:pPr>
            <a:r>
              <a:rPr lang="en-AU" sz="1200" kern="0" dirty="0">
                <a:solidFill>
                  <a:schemeClr val="bg1"/>
                </a:solidFill>
              </a:rPr>
              <a:t>Since the early nineties many people and groups have contributed to the orchestra's growth and development. This has allowed the orchestra to be recognised as a significant contributor to this performance genre. Local and international talent, who were once invited, are now contacting us and asking if they can return and perform before our adoring followers which have been amassed since the inception of the Barrier Reef Orchestra. </a:t>
            </a:r>
          </a:p>
          <a:p>
            <a:pPr lvl="0" algn="just" defTabSz="914400">
              <a:defRPr/>
            </a:pPr>
            <a:endParaRPr lang="en-AU" sz="1200" kern="0" dirty="0">
              <a:solidFill>
                <a:schemeClr val="bg1"/>
              </a:solidFill>
            </a:endParaRPr>
          </a:p>
          <a:p>
            <a:pPr lvl="0" algn="just" defTabSz="914400">
              <a:defRPr/>
            </a:pPr>
            <a:r>
              <a:rPr lang="en-AU" sz="1200" kern="0" dirty="0">
                <a:solidFill>
                  <a:schemeClr val="bg1"/>
                </a:solidFill>
              </a:rPr>
              <a:t>Performances each year include Orpheus Strings, Pandanus Winds, Kingfisher Trio, and the Centenary Concert, as well as, the yearly highly acclaimed Australian Concert Vocal Competition. Many of the winners and participants go on to become world renowned. Fortunately, they remember us as being part of their journey, and in doing so, we benefit from this connection by being privileged to have them return to our stage to delight audiences of all ages. These wonderful artists and musicians never forget the support we offered when they were starting their journey into the national and international arena. As such, they reward our loyal followers of music, by gracing us with their musical prowess, whether that be through vocal delights or instrumental pleasures that leave us wanting more.</a:t>
            </a:r>
          </a:p>
        </p:txBody>
      </p:sp>
      <p:pic>
        <p:nvPicPr>
          <p:cNvPr id="18" name="Picture 17"/>
          <p:cNvPicPr>
            <a:picLocks noChangeAspect="1"/>
          </p:cNvPicPr>
          <p:nvPr/>
        </p:nvPicPr>
        <p:blipFill>
          <a:blip r:embed="rId4"/>
          <a:stretch>
            <a:fillRect/>
          </a:stretch>
        </p:blipFill>
        <p:spPr>
          <a:xfrm>
            <a:off x="7742227" y="1423223"/>
            <a:ext cx="4145044" cy="2587708"/>
          </a:xfrm>
          <a:prstGeom prst="rect">
            <a:avLst/>
          </a:prstGeom>
        </p:spPr>
      </p:pic>
      <p:pic>
        <p:nvPicPr>
          <p:cNvPr id="6" name="Picture 5"/>
          <p:cNvPicPr>
            <a:picLocks noChangeAspect="1"/>
          </p:cNvPicPr>
          <p:nvPr/>
        </p:nvPicPr>
        <p:blipFill>
          <a:blip r:embed="rId5"/>
          <a:stretch>
            <a:fillRect/>
          </a:stretch>
        </p:blipFill>
        <p:spPr>
          <a:xfrm>
            <a:off x="3683545" y="5041514"/>
            <a:ext cx="5449433" cy="928374"/>
          </a:xfrm>
          <a:prstGeom prst="rect">
            <a:avLst/>
          </a:prstGeom>
        </p:spPr>
      </p:pic>
      <p:grpSp>
        <p:nvGrpSpPr>
          <p:cNvPr id="4" name="Group 3"/>
          <p:cNvGrpSpPr/>
          <p:nvPr/>
        </p:nvGrpSpPr>
        <p:grpSpPr>
          <a:xfrm>
            <a:off x="-37081" y="0"/>
            <a:ext cx="12250753" cy="1004061"/>
            <a:chOff x="-7901" y="339717"/>
            <a:chExt cx="12042431" cy="1298141"/>
          </a:xfrm>
        </p:grpSpPr>
        <p:pic>
          <p:nvPicPr>
            <p:cNvPr id="8" name="Picture 7"/>
            <p:cNvPicPr>
              <a:picLocks noChangeAspect="1"/>
            </p:cNvPicPr>
            <p:nvPr/>
          </p:nvPicPr>
          <p:blipFill>
            <a:blip r:embed="rId6"/>
            <a:stretch>
              <a:fillRect/>
            </a:stretch>
          </p:blipFill>
          <p:spPr>
            <a:xfrm>
              <a:off x="2227861" y="340196"/>
              <a:ext cx="2170281" cy="1297658"/>
            </a:xfrm>
            <a:prstGeom prst="rect">
              <a:avLst/>
            </a:prstGeom>
          </p:spPr>
        </p:pic>
        <p:pic>
          <p:nvPicPr>
            <p:cNvPr id="10" name="Picture 9"/>
            <p:cNvPicPr>
              <a:picLocks noChangeAspect="1"/>
            </p:cNvPicPr>
            <p:nvPr/>
          </p:nvPicPr>
          <p:blipFill>
            <a:blip r:embed="rId7"/>
            <a:stretch>
              <a:fillRect/>
            </a:stretch>
          </p:blipFill>
          <p:spPr>
            <a:xfrm>
              <a:off x="4393957" y="340194"/>
              <a:ext cx="3051110" cy="1289496"/>
            </a:xfrm>
            <a:prstGeom prst="rect">
              <a:avLst/>
            </a:prstGeom>
          </p:spPr>
        </p:pic>
        <p:pic>
          <p:nvPicPr>
            <p:cNvPr id="12" name="Picture 11"/>
            <p:cNvPicPr>
              <a:picLocks noChangeAspect="1"/>
            </p:cNvPicPr>
            <p:nvPr/>
          </p:nvPicPr>
          <p:blipFill>
            <a:blip r:embed="rId8"/>
            <a:stretch>
              <a:fillRect/>
            </a:stretch>
          </p:blipFill>
          <p:spPr>
            <a:xfrm>
              <a:off x="7445067" y="339717"/>
              <a:ext cx="2217317" cy="1293996"/>
            </a:xfrm>
            <a:prstGeom prst="rect">
              <a:avLst/>
            </a:prstGeom>
          </p:spPr>
        </p:pic>
        <p:pic>
          <p:nvPicPr>
            <p:cNvPr id="13" name="Picture 12"/>
            <p:cNvPicPr>
              <a:picLocks noChangeAspect="1"/>
            </p:cNvPicPr>
            <p:nvPr/>
          </p:nvPicPr>
          <p:blipFill>
            <a:blip r:embed="rId9"/>
            <a:stretch>
              <a:fillRect/>
            </a:stretch>
          </p:blipFill>
          <p:spPr>
            <a:xfrm>
              <a:off x="872481" y="340196"/>
              <a:ext cx="1360472" cy="1297658"/>
            </a:xfrm>
            <a:prstGeom prst="rect">
              <a:avLst/>
            </a:prstGeom>
          </p:spPr>
        </p:pic>
        <p:pic>
          <p:nvPicPr>
            <p:cNvPr id="14" name="Picture 13"/>
            <p:cNvPicPr>
              <a:picLocks noChangeAspect="1"/>
            </p:cNvPicPr>
            <p:nvPr/>
          </p:nvPicPr>
          <p:blipFill>
            <a:blip r:embed="rId10"/>
            <a:stretch>
              <a:fillRect/>
            </a:stretch>
          </p:blipFill>
          <p:spPr>
            <a:xfrm>
              <a:off x="9662384" y="339717"/>
              <a:ext cx="2372146" cy="1286161"/>
            </a:xfrm>
            <a:prstGeom prst="rect">
              <a:avLst/>
            </a:prstGeom>
          </p:spPr>
        </p:pic>
        <p:pic>
          <p:nvPicPr>
            <p:cNvPr id="7" name="Picture 6"/>
            <p:cNvPicPr>
              <a:picLocks noChangeAspect="1"/>
            </p:cNvPicPr>
            <p:nvPr/>
          </p:nvPicPr>
          <p:blipFill>
            <a:blip r:embed="rId11"/>
            <a:stretch>
              <a:fillRect/>
            </a:stretch>
          </p:blipFill>
          <p:spPr>
            <a:xfrm>
              <a:off x="-7901" y="340201"/>
              <a:ext cx="1001223" cy="1297657"/>
            </a:xfrm>
            <a:prstGeom prst="rect">
              <a:avLst/>
            </a:prstGeom>
          </p:spPr>
        </p:pic>
      </p:grpSp>
      <p:sp>
        <p:nvSpPr>
          <p:cNvPr id="11" name="TextBox 10"/>
          <p:cNvSpPr txBox="1"/>
          <p:nvPr/>
        </p:nvSpPr>
        <p:spPr>
          <a:xfrm>
            <a:off x="-37081" y="997743"/>
            <a:ext cx="12250753" cy="307777"/>
          </a:xfrm>
          <a:prstGeom prst="rect">
            <a:avLst/>
          </a:prstGeom>
          <a:solidFill>
            <a:schemeClr val="tx1"/>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AU" sz="1400" i="0" u="none" strike="noStrike" kern="0" cap="none" spc="0" normalizeH="0" baseline="0" noProof="0" dirty="0">
                <a:ln>
                  <a:noFill/>
                </a:ln>
                <a:solidFill>
                  <a:schemeClr val="bg1"/>
                </a:solidFill>
                <a:effectLst/>
                <a:uLnTx/>
                <a:uFillTx/>
              </a:rPr>
              <a:t>Search</a:t>
            </a:r>
            <a:r>
              <a:rPr kumimoji="0" lang="en-AU" sz="1200" b="1" i="0" u="none" strike="noStrike" kern="0" cap="none" spc="0" normalizeH="0" noProof="0" dirty="0">
                <a:ln>
                  <a:noFill/>
                </a:ln>
                <a:solidFill>
                  <a:schemeClr val="bg1"/>
                </a:solidFill>
                <a:effectLst/>
                <a:uLnTx/>
                <a:uFillTx/>
              </a:rPr>
              <a:t>   		</a:t>
            </a:r>
            <a:endParaRPr kumimoji="0" lang="en-AU" sz="1200" b="1" i="0" u="none" strike="noStrike" kern="0" cap="none" spc="0" normalizeH="0" baseline="0" noProof="0" dirty="0">
              <a:ln>
                <a:noFill/>
              </a:ln>
              <a:solidFill>
                <a:schemeClr val="bg1"/>
              </a:solidFill>
              <a:effectLst/>
              <a:uLnTx/>
              <a:uFillTx/>
            </a:endParaRPr>
          </a:p>
        </p:txBody>
      </p:sp>
      <p:sp>
        <p:nvSpPr>
          <p:cNvPr id="26" name="TextBox 25"/>
          <p:cNvSpPr txBox="1"/>
          <p:nvPr/>
        </p:nvSpPr>
        <p:spPr>
          <a:xfrm>
            <a:off x="-31790" y="1305520"/>
            <a:ext cx="1568363" cy="4747453"/>
          </a:xfrm>
          <a:prstGeom prst="rect">
            <a:avLst/>
          </a:prstGeom>
          <a:solidFill>
            <a:srgbClr val="00B0F0"/>
          </a:solidFill>
        </p:spPr>
        <p:txBody>
          <a:bodyPr wrap="square" rtlCol="0">
            <a:spAutoFit/>
          </a:bodyPr>
          <a:lstStyle/>
          <a:p>
            <a:r>
              <a:rPr lang="en-AU" sz="1400" dirty="0">
                <a:solidFill>
                  <a:srgbClr val="FF0000"/>
                </a:solidFill>
              </a:rPr>
              <a:t>Home</a:t>
            </a:r>
          </a:p>
          <a:p>
            <a:endParaRPr lang="en-AU" sz="800" dirty="0">
              <a:solidFill>
                <a:schemeClr val="bg1"/>
              </a:solidFill>
            </a:endParaRPr>
          </a:p>
          <a:p>
            <a:r>
              <a:rPr lang="en-AU" sz="1400" dirty="0">
                <a:solidFill>
                  <a:schemeClr val="bg1"/>
                </a:solidFill>
              </a:rPr>
              <a:t>Artists &amp; Events </a:t>
            </a:r>
          </a:p>
          <a:p>
            <a:endParaRPr lang="en-AU" sz="800" dirty="0">
              <a:solidFill>
                <a:schemeClr val="bg1"/>
              </a:solidFill>
            </a:endParaRPr>
          </a:p>
          <a:p>
            <a:r>
              <a:rPr lang="en-AU" sz="1400" dirty="0">
                <a:solidFill>
                  <a:schemeClr val="bg1"/>
                </a:solidFill>
              </a:rPr>
              <a:t>About Us </a:t>
            </a:r>
          </a:p>
          <a:p>
            <a:endParaRPr lang="en-AU" sz="800" dirty="0">
              <a:solidFill>
                <a:schemeClr val="bg1"/>
              </a:solidFill>
            </a:endParaRPr>
          </a:p>
          <a:p>
            <a:r>
              <a:rPr lang="en-AU" sz="1400" dirty="0">
                <a:solidFill>
                  <a:schemeClr val="bg1"/>
                </a:solidFill>
              </a:rPr>
              <a:t>Support Us   </a:t>
            </a:r>
          </a:p>
          <a:p>
            <a:endParaRPr lang="en-AU" sz="800" dirty="0">
              <a:solidFill>
                <a:schemeClr val="bg1"/>
              </a:solidFill>
            </a:endParaRPr>
          </a:p>
          <a:p>
            <a:r>
              <a:rPr lang="en-AU" sz="1400" dirty="0">
                <a:solidFill>
                  <a:schemeClr val="bg1"/>
                </a:solidFill>
              </a:rPr>
              <a:t>Contact Us </a:t>
            </a:r>
          </a:p>
          <a:p>
            <a:endParaRPr lang="en-AU" sz="800" dirty="0">
              <a:solidFill>
                <a:schemeClr val="bg1"/>
              </a:solidFill>
            </a:endParaRPr>
          </a:p>
          <a:p>
            <a:r>
              <a:rPr lang="en-AU" sz="1400" dirty="0">
                <a:solidFill>
                  <a:schemeClr val="bg1"/>
                </a:solidFill>
              </a:rPr>
              <a:t>Email Us</a:t>
            </a:r>
          </a:p>
          <a:p>
            <a:endParaRPr lang="en-AU" sz="1400" dirty="0">
              <a:solidFill>
                <a:schemeClr val="bg1"/>
              </a:solidFill>
            </a:endParaRPr>
          </a:p>
          <a:p>
            <a:r>
              <a:rPr lang="it-IT" sz="1000" dirty="0">
                <a:solidFill>
                  <a:srgbClr val="FFFFFF"/>
                </a:solidFill>
                <a:hlinkClick r:id="rId12"/>
              </a:rPr>
              <a:t>brotownsville@gmail.com</a:t>
            </a:r>
            <a:endParaRPr lang="it-IT" sz="1000" dirty="0">
              <a:solidFill>
                <a:srgbClr val="FFFFFF"/>
              </a:solidFill>
            </a:endParaRPr>
          </a:p>
          <a:p>
            <a:r>
              <a:rPr lang="en-AU" sz="1400" dirty="0">
                <a:solidFill>
                  <a:schemeClr val="bg1"/>
                </a:solidFill>
              </a:rPr>
              <a:t>       </a:t>
            </a:r>
            <a:r>
              <a:rPr lang="en-AU" sz="800" dirty="0">
                <a:solidFill>
                  <a:schemeClr val="bg1"/>
                </a:solidFill>
              </a:rPr>
              <a:t>Barrier Reef Orchestra</a:t>
            </a:r>
          </a:p>
          <a:p>
            <a:endParaRPr lang="en-AU" sz="1400" dirty="0">
              <a:solidFill>
                <a:schemeClr val="bg1"/>
              </a:solidFill>
            </a:endParaRPr>
          </a:p>
          <a:p>
            <a:r>
              <a:rPr lang="en-AU" sz="1400" dirty="0">
                <a:solidFill>
                  <a:schemeClr val="bg1"/>
                </a:solidFill>
              </a:rPr>
              <a:t>       </a:t>
            </a:r>
            <a:r>
              <a:rPr lang="en-AU" sz="800" dirty="0">
                <a:solidFill>
                  <a:schemeClr val="bg1"/>
                </a:solidFill>
              </a:rPr>
              <a:t>Barrier Reef Orchestra</a:t>
            </a:r>
          </a:p>
          <a:p>
            <a:r>
              <a:rPr lang="en-AU" sz="800" dirty="0">
                <a:solidFill>
                  <a:schemeClr val="bg1"/>
                </a:solidFill>
              </a:rPr>
              <a:t>            Players </a:t>
            </a:r>
            <a:endParaRPr lang="it-IT" sz="800" dirty="0">
              <a:solidFill>
                <a:schemeClr val="bg1"/>
              </a:solidFill>
            </a:endParaRPr>
          </a:p>
          <a:p>
            <a:endParaRPr lang="it-IT" sz="300" dirty="0">
              <a:solidFill>
                <a:schemeClr val="bg1"/>
              </a:solidFill>
            </a:endParaRPr>
          </a:p>
          <a:p>
            <a:endParaRPr lang="it-IT" sz="300" dirty="0">
              <a:solidFill>
                <a:schemeClr val="bg1"/>
              </a:solidFill>
            </a:endParaRPr>
          </a:p>
          <a:p>
            <a:endParaRPr lang="it-IT" sz="1100" dirty="0">
              <a:solidFill>
                <a:schemeClr val="bg1"/>
              </a:solidFill>
            </a:endParaRPr>
          </a:p>
          <a:p>
            <a:r>
              <a:rPr lang="it-IT" sz="1100" dirty="0">
                <a:solidFill>
                  <a:schemeClr val="bg1"/>
                </a:solidFill>
              </a:rPr>
              <a:t>Barrier Reef Orchestra</a:t>
            </a:r>
          </a:p>
          <a:p>
            <a:r>
              <a:rPr lang="it-IT" sz="1100" dirty="0">
                <a:solidFill>
                  <a:schemeClr val="bg1"/>
                </a:solidFill>
              </a:rPr>
              <a:t>PO Box 576</a:t>
            </a:r>
          </a:p>
          <a:p>
            <a:r>
              <a:rPr lang="it-IT" sz="1100" dirty="0">
                <a:solidFill>
                  <a:schemeClr val="bg1"/>
                </a:solidFill>
              </a:rPr>
              <a:t>Townsville  Qld  4810</a:t>
            </a:r>
          </a:p>
          <a:p>
            <a:endParaRPr lang="it-IT" sz="1100" dirty="0">
              <a:solidFill>
                <a:schemeClr val="bg1"/>
              </a:solidFill>
            </a:endParaRPr>
          </a:p>
          <a:p>
            <a:r>
              <a:rPr lang="it-IT" sz="1100" dirty="0">
                <a:solidFill>
                  <a:schemeClr val="bg1"/>
                </a:solidFill>
              </a:rPr>
              <a:t>p: +61 (0) 747 222 789</a:t>
            </a:r>
          </a:p>
          <a:p>
            <a:endParaRPr lang="it-IT" sz="1100" dirty="0">
              <a:solidFill>
                <a:schemeClr val="bg1"/>
              </a:solidFill>
            </a:endParaRPr>
          </a:p>
          <a:p>
            <a:endParaRPr lang="it-IT" sz="1100" dirty="0">
              <a:solidFill>
                <a:schemeClr val="bg1"/>
              </a:solidFill>
            </a:endParaRPr>
          </a:p>
          <a:p>
            <a:endParaRPr lang="en-AU" sz="1050" dirty="0">
              <a:solidFill>
                <a:schemeClr val="bg1"/>
              </a:solidFill>
            </a:endParaRPr>
          </a:p>
        </p:txBody>
      </p:sp>
      <p:sp>
        <p:nvSpPr>
          <p:cNvPr id="27" name="Rectangle 26"/>
          <p:cNvSpPr/>
          <p:nvPr/>
        </p:nvSpPr>
        <p:spPr>
          <a:xfrm>
            <a:off x="3479133" y="147218"/>
            <a:ext cx="5653845" cy="723275"/>
          </a:xfrm>
          <a:prstGeom prst="rect">
            <a:avLst/>
          </a:prstGeom>
          <a:effectLst>
            <a:glow rad="63500">
              <a:schemeClr val="tx1">
                <a:alpha val="40000"/>
              </a:schemeClr>
            </a:glow>
            <a:outerShdw dir="5340000" algn="ctr" rotWithShape="0">
              <a:srgbClr val="92D050">
                <a:alpha val="0"/>
              </a:srgbClr>
            </a:outerShdw>
          </a:effectLst>
        </p:spPr>
        <p:txBody>
          <a:bodyPr wrap="square" bIns="0">
            <a:spAutoFit/>
          </a:bodyPr>
          <a:lstStyle/>
          <a:p>
            <a:pPr lvl="0" algn="ctr" defTabSz="914400">
              <a:defRPr/>
            </a:pPr>
            <a:r>
              <a:rPr lang="en-AU" sz="4400" kern="0" dirty="0">
                <a:ln>
                  <a:solidFill>
                    <a:schemeClr val="bg1">
                      <a:lumMod val="85000"/>
                    </a:schemeClr>
                  </a:solidFill>
                </a:ln>
                <a:solidFill>
                  <a:srgbClr val="FFFFFF"/>
                </a:solidFill>
                <a:effectLst>
                  <a:glow rad="63500">
                    <a:schemeClr val="tx1">
                      <a:alpha val="91000"/>
                    </a:schemeClr>
                  </a:glow>
                  <a:innerShdw blurRad="63500" dist="50800" dir="10800000">
                    <a:prstClr val="black">
                      <a:alpha val="50000"/>
                    </a:prstClr>
                  </a:innerShdw>
                </a:effectLst>
                <a:latin typeface="Brush Script MT" panose="03060802040406070304" pitchFamily="66" charset="0"/>
              </a:rPr>
              <a:t>Barrier Reef Orchestra </a:t>
            </a:r>
          </a:p>
        </p:txBody>
      </p:sp>
      <p:pic>
        <p:nvPicPr>
          <p:cNvPr id="19" name="Picture 18"/>
          <p:cNvPicPr>
            <a:picLocks noChangeAspect="1"/>
          </p:cNvPicPr>
          <p:nvPr/>
        </p:nvPicPr>
        <p:blipFill>
          <a:blip r:embed="rId13"/>
          <a:stretch>
            <a:fillRect/>
          </a:stretch>
        </p:blipFill>
        <p:spPr>
          <a:xfrm>
            <a:off x="18741" y="3609713"/>
            <a:ext cx="344749" cy="279164"/>
          </a:xfrm>
          <a:prstGeom prst="rect">
            <a:avLst/>
          </a:prstGeom>
        </p:spPr>
      </p:pic>
      <p:pic>
        <p:nvPicPr>
          <p:cNvPr id="28" name="Picture 27"/>
          <p:cNvPicPr>
            <a:picLocks noChangeAspect="1"/>
          </p:cNvPicPr>
          <p:nvPr/>
        </p:nvPicPr>
        <p:blipFill>
          <a:blip r:embed="rId13"/>
          <a:stretch>
            <a:fillRect/>
          </a:stretch>
        </p:blipFill>
        <p:spPr>
          <a:xfrm>
            <a:off x="18741" y="4113733"/>
            <a:ext cx="355693" cy="288026"/>
          </a:xfrm>
          <a:prstGeom prst="rect">
            <a:avLst/>
          </a:prstGeom>
        </p:spPr>
      </p:pic>
      <p:sp>
        <p:nvSpPr>
          <p:cNvPr id="31" name="TextBox 30"/>
          <p:cNvSpPr txBox="1"/>
          <p:nvPr/>
        </p:nvSpPr>
        <p:spPr>
          <a:xfrm>
            <a:off x="10806701" y="1043908"/>
            <a:ext cx="1343236" cy="215444"/>
          </a:xfrm>
          <a:prstGeom prst="rect">
            <a:avLst/>
          </a:prstGeom>
          <a:solidFill>
            <a:srgbClr val="E1E1E1"/>
          </a:solidFill>
        </p:spPr>
        <p:txBody>
          <a:bodyPr wrap="square" rtlCol="0">
            <a:spAutoFit/>
          </a:bodyPr>
          <a:lstStyle/>
          <a:p>
            <a:endParaRPr lang="en-AU" sz="800" dirty="0"/>
          </a:p>
        </p:txBody>
      </p:sp>
      <p:pic>
        <p:nvPicPr>
          <p:cNvPr id="32" name="Picture 31"/>
          <p:cNvPicPr>
            <a:picLocks noChangeAspect="1"/>
          </p:cNvPicPr>
          <p:nvPr/>
        </p:nvPicPr>
        <p:blipFill>
          <a:blip r:embed="rId14"/>
          <a:stretch>
            <a:fillRect/>
          </a:stretch>
        </p:blipFill>
        <p:spPr>
          <a:xfrm>
            <a:off x="10818499" y="1050637"/>
            <a:ext cx="177292" cy="201985"/>
          </a:xfrm>
          <a:prstGeom prst="rect">
            <a:avLst/>
          </a:prstGeom>
        </p:spPr>
      </p:pic>
      <p:sp>
        <p:nvSpPr>
          <p:cNvPr id="24" name="TextBox 23"/>
          <p:cNvSpPr txBox="1"/>
          <p:nvPr/>
        </p:nvSpPr>
        <p:spPr>
          <a:xfrm>
            <a:off x="-31790" y="6007441"/>
            <a:ext cx="12263218" cy="847611"/>
          </a:xfrm>
          <a:prstGeom prst="rect">
            <a:avLst/>
          </a:prstGeom>
          <a:solidFill>
            <a:schemeClr val="bg1"/>
          </a:solidFill>
        </p:spPr>
        <p:txBody>
          <a:bodyPr wrap="square" rtlCol="0" anchor="ctr">
            <a:noAutofit/>
          </a:bodyPr>
          <a:lstStyle/>
          <a:p>
            <a:r>
              <a:rPr lang="en-AU" b="1" dirty="0"/>
              <a:t>Major Sponsor            Sponsors                                                                Concert Partners </a:t>
            </a:r>
          </a:p>
        </p:txBody>
      </p:sp>
      <p:pic>
        <p:nvPicPr>
          <p:cNvPr id="25" name="Picture 24"/>
          <p:cNvPicPr>
            <a:picLocks noChangeAspect="1"/>
          </p:cNvPicPr>
          <p:nvPr/>
        </p:nvPicPr>
        <p:blipFill>
          <a:blip r:embed="rId15"/>
          <a:stretch>
            <a:fillRect/>
          </a:stretch>
        </p:blipFill>
        <p:spPr>
          <a:xfrm>
            <a:off x="1652074" y="6020480"/>
            <a:ext cx="689682" cy="821534"/>
          </a:xfrm>
          <a:prstGeom prst="rect">
            <a:avLst/>
          </a:prstGeom>
        </p:spPr>
      </p:pic>
      <p:pic>
        <p:nvPicPr>
          <p:cNvPr id="29" name="Picture 28"/>
          <p:cNvPicPr>
            <a:picLocks noChangeAspect="1"/>
          </p:cNvPicPr>
          <p:nvPr/>
        </p:nvPicPr>
        <p:blipFill>
          <a:blip r:embed="rId16"/>
          <a:stretch>
            <a:fillRect/>
          </a:stretch>
        </p:blipFill>
        <p:spPr>
          <a:xfrm>
            <a:off x="3415373" y="6231206"/>
            <a:ext cx="1385161" cy="458325"/>
          </a:xfrm>
          <a:prstGeom prst="rect">
            <a:avLst/>
          </a:prstGeom>
        </p:spPr>
      </p:pic>
      <p:pic>
        <p:nvPicPr>
          <p:cNvPr id="30" name="Picture 29"/>
          <p:cNvPicPr>
            <a:picLocks noChangeAspect="1"/>
          </p:cNvPicPr>
          <p:nvPr/>
        </p:nvPicPr>
        <p:blipFill>
          <a:blip r:embed="rId17"/>
          <a:stretch>
            <a:fillRect/>
          </a:stretch>
        </p:blipFill>
        <p:spPr>
          <a:xfrm>
            <a:off x="4853552" y="6231206"/>
            <a:ext cx="1452504" cy="555369"/>
          </a:xfrm>
          <a:prstGeom prst="rect">
            <a:avLst/>
          </a:prstGeom>
        </p:spPr>
      </p:pic>
      <p:pic>
        <p:nvPicPr>
          <p:cNvPr id="33" name="Picture 32"/>
          <p:cNvPicPr>
            <a:picLocks noChangeAspect="1"/>
          </p:cNvPicPr>
          <p:nvPr/>
        </p:nvPicPr>
        <p:blipFill>
          <a:blip r:embed="rId18"/>
          <a:stretch>
            <a:fillRect/>
          </a:stretch>
        </p:blipFill>
        <p:spPr>
          <a:xfrm>
            <a:off x="6418090" y="6020479"/>
            <a:ext cx="878735" cy="827592"/>
          </a:xfrm>
          <a:prstGeom prst="rect">
            <a:avLst/>
          </a:prstGeom>
        </p:spPr>
      </p:pic>
      <p:pic>
        <p:nvPicPr>
          <p:cNvPr id="34" name="Picture 33"/>
          <p:cNvPicPr>
            <a:picLocks noChangeAspect="1"/>
          </p:cNvPicPr>
          <p:nvPr/>
        </p:nvPicPr>
        <p:blipFill>
          <a:blip r:embed="rId19"/>
          <a:stretch>
            <a:fillRect/>
          </a:stretch>
        </p:blipFill>
        <p:spPr>
          <a:xfrm>
            <a:off x="9359682" y="6178289"/>
            <a:ext cx="1447019" cy="479841"/>
          </a:xfrm>
          <a:prstGeom prst="rect">
            <a:avLst/>
          </a:prstGeom>
        </p:spPr>
      </p:pic>
      <p:pic>
        <p:nvPicPr>
          <p:cNvPr id="35" name="Picture 34"/>
          <p:cNvPicPr>
            <a:picLocks noChangeAspect="1"/>
          </p:cNvPicPr>
          <p:nvPr/>
        </p:nvPicPr>
        <p:blipFill>
          <a:blip r:embed="rId20"/>
          <a:stretch>
            <a:fillRect/>
          </a:stretch>
        </p:blipFill>
        <p:spPr>
          <a:xfrm>
            <a:off x="10870118" y="6171312"/>
            <a:ext cx="1306822" cy="534016"/>
          </a:xfrm>
          <a:prstGeom prst="rect">
            <a:avLst/>
          </a:prstGeom>
        </p:spPr>
      </p:pic>
    </p:spTree>
    <p:extLst>
      <p:ext uri="{BB962C8B-B14F-4D97-AF65-F5344CB8AC3E}">
        <p14:creationId xmlns:p14="http://schemas.microsoft.com/office/powerpoint/2010/main" val="3142816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4332"/>
                    </a14:imgEffect>
                    <a14:imgEffect>
                      <a14:saturation sat="83000"/>
                    </a14:imgEffect>
                    <a14:imgEffect>
                      <a14:brightnessContrast bright="31000"/>
                    </a14:imgEffect>
                  </a14:imgLayer>
                </a14:imgProps>
              </a:ext>
            </a:extLst>
          </a:blip>
          <a:stretch>
            <a:fillRect/>
          </a:stretch>
        </p:blipFill>
        <p:spPr>
          <a:xfrm>
            <a:off x="30031" y="981757"/>
            <a:ext cx="12201397" cy="5860257"/>
          </a:xfrm>
          <a:prstGeom prst="rect">
            <a:avLst/>
          </a:prstGeom>
          <a:effectLst>
            <a:outerShdw blurRad="50800" dist="50800" dir="5400000" algn="ctr" rotWithShape="0">
              <a:srgbClr val="000000">
                <a:alpha val="23000"/>
              </a:srgbClr>
            </a:outerShdw>
            <a:softEdge rad="12700"/>
          </a:effectLst>
        </p:spPr>
      </p:pic>
      <p:sp>
        <p:nvSpPr>
          <p:cNvPr id="16" name="TextBox 15"/>
          <p:cNvSpPr txBox="1"/>
          <p:nvPr/>
        </p:nvSpPr>
        <p:spPr>
          <a:xfrm>
            <a:off x="1826328" y="1379525"/>
            <a:ext cx="5723585" cy="3600986"/>
          </a:xfrm>
          <a:prstGeom prst="rect">
            <a:avLst/>
          </a:prstGeom>
          <a:solidFill>
            <a:srgbClr val="00B0F0"/>
          </a:solidFill>
          <a:ln>
            <a:solidFill>
              <a:schemeClr val="tx1"/>
            </a:solidFill>
          </a:ln>
          <a:effectLst>
            <a:softEdge rad="0"/>
          </a:effectLst>
        </p:spPr>
        <p:txBody>
          <a:bodyPr wrap="square" rtlCol="0">
            <a:spAutoFit/>
          </a:bodyPr>
          <a:lstStyle>
            <a:defPPr>
              <a:defRPr lang="en-US"/>
            </a:defPPr>
            <a:lvl1pPr>
              <a:defRPr sz="2000">
                <a:solidFill>
                  <a:srgbClr val="FFFF00"/>
                </a:solidFill>
              </a:defRPr>
            </a:lvl1pPr>
          </a:lstStyle>
          <a:p>
            <a:pPr lvl="0" defTabSz="914400">
              <a:defRPr/>
            </a:pPr>
            <a:r>
              <a:rPr lang="en-AU" sz="2400" kern="0" dirty="0">
                <a:solidFill>
                  <a:schemeClr val="bg1"/>
                </a:solidFill>
              </a:rPr>
              <a:t>About Us</a:t>
            </a:r>
          </a:p>
          <a:p>
            <a:pPr lvl="0" defTabSz="914400">
              <a:defRPr/>
            </a:pPr>
            <a:r>
              <a:rPr lang="en-AU" sz="1200" kern="0" dirty="0">
                <a:solidFill>
                  <a:schemeClr val="bg1"/>
                </a:solidFill>
              </a:rPr>
              <a:t>The Barrier Reef Orchestra is a product of North Queensland Ensembles Inc which is an Incorporated Association registered in the State of Queensland.</a:t>
            </a:r>
          </a:p>
          <a:p>
            <a:pPr lvl="0" defTabSz="914400">
              <a:defRPr/>
            </a:pPr>
            <a:endParaRPr kumimoji="0" lang="en-AU" sz="1200" b="0" i="0" u="none" strike="noStrike" kern="0" cap="none" spc="0" normalizeH="0" baseline="0" noProof="0" dirty="0">
              <a:ln>
                <a:noFill/>
              </a:ln>
              <a:solidFill>
                <a:schemeClr val="bg1"/>
              </a:solidFill>
              <a:effectLst/>
              <a:uLnTx/>
              <a:uFillTx/>
            </a:endParaRPr>
          </a:p>
          <a:p>
            <a:pPr lvl="0" defTabSz="914400">
              <a:defRPr/>
            </a:pPr>
            <a:r>
              <a:rPr lang="en-AU" sz="1200" kern="0" dirty="0">
                <a:solidFill>
                  <a:schemeClr val="bg1"/>
                </a:solidFill>
              </a:rPr>
              <a:t>In the late nineties, Townsville musicians, arts workers and a group of people who had a love for music realised the potential for developing a community-based Orchestra. As a result, a weekend workshop was arranged in 2000 and musicians were invited to participate the result was the birth of the Barrier Reef Orchestra.</a:t>
            </a:r>
          </a:p>
          <a:p>
            <a:pPr lvl="0" defTabSz="914400">
              <a:defRPr/>
            </a:pPr>
            <a:endParaRPr lang="en-AU" sz="1200" kern="0" dirty="0">
              <a:solidFill>
                <a:schemeClr val="bg1"/>
              </a:solidFill>
            </a:endParaRPr>
          </a:p>
          <a:p>
            <a:pPr lvl="0" defTabSz="914400">
              <a:defRPr/>
            </a:pPr>
            <a:r>
              <a:rPr lang="en-AU" sz="1200" kern="0" dirty="0">
                <a:solidFill>
                  <a:schemeClr val="bg1"/>
                </a:solidFill>
              </a:rPr>
              <a:t>In a typical year the Barrier Reef Orchestra, under the auspices of North Queensland Ensembles Inc, performs three times generally with a guest conductor and occasionally with other performing groups. Smaller ensembles, all utilising players from the Orchestra, regularly give concerts — Orpheus Strings, Pandanus Winds, Kingfisher Trio, Centenary Concert Band and the Barrier Reef Chamber Orchestra.</a:t>
            </a:r>
          </a:p>
          <a:p>
            <a:pPr lvl="0" defTabSz="914400">
              <a:defRPr/>
            </a:pPr>
            <a:endParaRPr lang="en-AU" sz="1200" kern="0" dirty="0">
              <a:solidFill>
                <a:schemeClr val="bg1"/>
              </a:solidFill>
            </a:endParaRPr>
          </a:p>
          <a:p>
            <a:pPr lvl="0" defTabSz="914400">
              <a:defRPr/>
            </a:pPr>
            <a:r>
              <a:rPr lang="en-AU" sz="1200" kern="0" dirty="0">
                <a:solidFill>
                  <a:schemeClr val="bg1"/>
                </a:solidFill>
              </a:rPr>
              <a:t>During the next few years the Orchestra performed with the comedy-duo Scared Weird Little Guys in Score, Townsville City Council’s Last Night of the Proms and A Christmas Carol.</a:t>
            </a:r>
            <a:endParaRPr kumimoji="0" lang="en-AU" sz="1200" b="0" i="0" u="none" strike="noStrike" kern="0" cap="none" spc="0" normalizeH="0" baseline="0" noProof="0" dirty="0">
              <a:ln>
                <a:noFill/>
              </a:ln>
              <a:solidFill>
                <a:schemeClr val="bg1"/>
              </a:solidFill>
              <a:effectLst/>
              <a:uLnTx/>
              <a:uFillTx/>
            </a:endParaRPr>
          </a:p>
        </p:txBody>
      </p:sp>
      <p:grpSp>
        <p:nvGrpSpPr>
          <p:cNvPr id="4" name="Group 3"/>
          <p:cNvGrpSpPr/>
          <p:nvPr/>
        </p:nvGrpSpPr>
        <p:grpSpPr>
          <a:xfrm>
            <a:off x="-37081" y="369"/>
            <a:ext cx="12258989" cy="1003692"/>
            <a:chOff x="-7901" y="340194"/>
            <a:chExt cx="12042431" cy="1297664"/>
          </a:xfrm>
        </p:grpSpPr>
        <p:pic>
          <p:nvPicPr>
            <p:cNvPr id="8" name="Picture 7"/>
            <p:cNvPicPr>
              <a:picLocks noChangeAspect="1"/>
            </p:cNvPicPr>
            <p:nvPr/>
          </p:nvPicPr>
          <p:blipFill>
            <a:blip r:embed="rId4"/>
            <a:stretch>
              <a:fillRect/>
            </a:stretch>
          </p:blipFill>
          <p:spPr>
            <a:xfrm>
              <a:off x="2227861" y="340196"/>
              <a:ext cx="2170281" cy="1297658"/>
            </a:xfrm>
            <a:prstGeom prst="rect">
              <a:avLst/>
            </a:prstGeom>
          </p:spPr>
        </p:pic>
        <p:pic>
          <p:nvPicPr>
            <p:cNvPr id="10" name="Picture 9"/>
            <p:cNvPicPr>
              <a:picLocks noChangeAspect="1"/>
            </p:cNvPicPr>
            <p:nvPr/>
          </p:nvPicPr>
          <p:blipFill>
            <a:blip r:embed="rId5"/>
            <a:stretch>
              <a:fillRect/>
            </a:stretch>
          </p:blipFill>
          <p:spPr>
            <a:xfrm>
              <a:off x="4393957" y="340194"/>
              <a:ext cx="3051110" cy="1297661"/>
            </a:xfrm>
            <a:prstGeom prst="rect">
              <a:avLst/>
            </a:prstGeom>
          </p:spPr>
        </p:pic>
        <p:pic>
          <p:nvPicPr>
            <p:cNvPr id="12" name="Picture 11"/>
            <p:cNvPicPr>
              <a:picLocks noChangeAspect="1"/>
            </p:cNvPicPr>
            <p:nvPr/>
          </p:nvPicPr>
          <p:blipFill>
            <a:blip r:embed="rId6"/>
            <a:stretch>
              <a:fillRect/>
            </a:stretch>
          </p:blipFill>
          <p:spPr>
            <a:xfrm>
              <a:off x="7445067" y="340194"/>
              <a:ext cx="2217317" cy="1297661"/>
            </a:xfrm>
            <a:prstGeom prst="rect">
              <a:avLst/>
            </a:prstGeom>
          </p:spPr>
        </p:pic>
        <p:pic>
          <p:nvPicPr>
            <p:cNvPr id="13" name="Picture 12"/>
            <p:cNvPicPr>
              <a:picLocks noChangeAspect="1"/>
            </p:cNvPicPr>
            <p:nvPr/>
          </p:nvPicPr>
          <p:blipFill>
            <a:blip r:embed="rId7"/>
            <a:stretch>
              <a:fillRect/>
            </a:stretch>
          </p:blipFill>
          <p:spPr>
            <a:xfrm>
              <a:off x="872481" y="340196"/>
              <a:ext cx="1360472" cy="1297658"/>
            </a:xfrm>
            <a:prstGeom prst="rect">
              <a:avLst/>
            </a:prstGeom>
          </p:spPr>
        </p:pic>
        <p:pic>
          <p:nvPicPr>
            <p:cNvPr id="14" name="Picture 13"/>
            <p:cNvPicPr>
              <a:picLocks noChangeAspect="1"/>
            </p:cNvPicPr>
            <p:nvPr/>
          </p:nvPicPr>
          <p:blipFill>
            <a:blip r:embed="rId8"/>
            <a:stretch>
              <a:fillRect/>
            </a:stretch>
          </p:blipFill>
          <p:spPr>
            <a:xfrm>
              <a:off x="9662384" y="340194"/>
              <a:ext cx="2372146" cy="1297659"/>
            </a:xfrm>
            <a:prstGeom prst="rect">
              <a:avLst/>
            </a:prstGeom>
          </p:spPr>
        </p:pic>
        <p:pic>
          <p:nvPicPr>
            <p:cNvPr id="7" name="Picture 6"/>
            <p:cNvPicPr>
              <a:picLocks noChangeAspect="1"/>
            </p:cNvPicPr>
            <p:nvPr/>
          </p:nvPicPr>
          <p:blipFill>
            <a:blip r:embed="rId9"/>
            <a:stretch>
              <a:fillRect/>
            </a:stretch>
          </p:blipFill>
          <p:spPr>
            <a:xfrm>
              <a:off x="-7901" y="340201"/>
              <a:ext cx="1001223" cy="1297657"/>
            </a:xfrm>
            <a:prstGeom prst="rect">
              <a:avLst/>
            </a:prstGeom>
          </p:spPr>
        </p:pic>
      </p:grpSp>
      <p:sp>
        <p:nvSpPr>
          <p:cNvPr id="11" name="TextBox 10"/>
          <p:cNvSpPr txBox="1"/>
          <p:nvPr/>
        </p:nvSpPr>
        <p:spPr>
          <a:xfrm>
            <a:off x="-37081" y="997743"/>
            <a:ext cx="12250753" cy="307777"/>
          </a:xfrm>
          <a:prstGeom prst="rect">
            <a:avLst/>
          </a:prstGeom>
          <a:solidFill>
            <a:schemeClr val="tx1"/>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AU" sz="1400" i="0" u="none" strike="noStrike" kern="0" cap="none" spc="0" normalizeH="0" baseline="0" noProof="0" dirty="0">
                <a:ln>
                  <a:noFill/>
                </a:ln>
                <a:solidFill>
                  <a:schemeClr val="bg1"/>
                </a:solidFill>
                <a:effectLst/>
                <a:uLnTx/>
                <a:uFillTx/>
              </a:rPr>
              <a:t>Search</a:t>
            </a:r>
            <a:r>
              <a:rPr kumimoji="0" lang="en-AU" sz="1200" b="1" i="0" u="none" strike="noStrike" kern="0" cap="none" spc="0" normalizeH="0" noProof="0" dirty="0">
                <a:ln>
                  <a:noFill/>
                </a:ln>
                <a:solidFill>
                  <a:schemeClr val="bg1"/>
                </a:solidFill>
                <a:effectLst/>
                <a:uLnTx/>
                <a:uFillTx/>
              </a:rPr>
              <a:t>   		</a:t>
            </a:r>
            <a:endParaRPr kumimoji="0" lang="en-AU" sz="1200" b="1" i="0" u="none" strike="noStrike" kern="0" cap="none" spc="0" normalizeH="0" baseline="0" noProof="0" dirty="0">
              <a:ln>
                <a:noFill/>
              </a:ln>
              <a:solidFill>
                <a:schemeClr val="bg1"/>
              </a:solidFill>
              <a:effectLst/>
              <a:uLnTx/>
              <a:uFillTx/>
            </a:endParaRPr>
          </a:p>
        </p:txBody>
      </p:sp>
      <p:sp>
        <p:nvSpPr>
          <p:cNvPr id="26" name="TextBox 25"/>
          <p:cNvSpPr txBox="1"/>
          <p:nvPr/>
        </p:nvSpPr>
        <p:spPr>
          <a:xfrm>
            <a:off x="-31790" y="1305520"/>
            <a:ext cx="1568363" cy="4747453"/>
          </a:xfrm>
          <a:prstGeom prst="rect">
            <a:avLst/>
          </a:prstGeom>
          <a:solidFill>
            <a:srgbClr val="00B0F0"/>
          </a:solidFill>
        </p:spPr>
        <p:txBody>
          <a:bodyPr wrap="square" rtlCol="0">
            <a:spAutoFit/>
          </a:bodyPr>
          <a:lstStyle/>
          <a:p>
            <a:r>
              <a:rPr lang="en-AU" sz="1400" dirty="0">
                <a:solidFill>
                  <a:schemeClr val="bg1"/>
                </a:solidFill>
              </a:rPr>
              <a:t>Home</a:t>
            </a:r>
          </a:p>
          <a:p>
            <a:endParaRPr lang="en-AU" sz="800" dirty="0">
              <a:solidFill>
                <a:schemeClr val="bg1"/>
              </a:solidFill>
            </a:endParaRPr>
          </a:p>
          <a:p>
            <a:r>
              <a:rPr lang="en-AU" sz="1400" dirty="0">
                <a:solidFill>
                  <a:schemeClr val="bg1"/>
                </a:solidFill>
              </a:rPr>
              <a:t>Artists &amp; Events </a:t>
            </a:r>
          </a:p>
          <a:p>
            <a:endParaRPr lang="en-AU" sz="800" dirty="0">
              <a:solidFill>
                <a:schemeClr val="bg1"/>
              </a:solidFill>
            </a:endParaRPr>
          </a:p>
          <a:p>
            <a:r>
              <a:rPr lang="en-AU" sz="1400" dirty="0">
                <a:solidFill>
                  <a:srgbClr val="FF0000"/>
                </a:solidFill>
              </a:rPr>
              <a:t>About Us </a:t>
            </a:r>
          </a:p>
          <a:p>
            <a:endParaRPr lang="en-AU" sz="800" dirty="0">
              <a:solidFill>
                <a:schemeClr val="bg1"/>
              </a:solidFill>
            </a:endParaRPr>
          </a:p>
          <a:p>
            <a:r>
              <a:rPr lang="en-AU" sz="1400" dirty="0">
                <a:solidFill>
                  <a:schemeClr val="bg1"/>
                </a:solidFill>
              </a:rPr>
              <a:t>Support Us   </a:t>
            </a:r>
          </a:p>
          <a:p>
            <a:endParaRPr lang="en-AU" sz="800" dirty="0">
              <a:solidFill>
                <a:schemeClr val="bg1"/>
              </a:solidFill>
            </a:endParaRPr>
          </a:p>
          <a:p>
            <a:r>
              <a:rPr lang="en-AU" sz="1400" dirty="0">
                <a:solidFill>
                  <a:schemeClr val="bg1"/>
                </a:solidFill>
              </a:rPr>
              <a:t>Contact Us </a:t>
            </a:r>
          </a:p>
          <a:p>
            <a:endParaRPr lang="en-AU" sz="800" dirty="0">
              <a:solidFill>
                <a:schemeClr val="bg1"/>
              </a:solidFill>
            </a:endParaRPr>
          </a:p>
          <a:p>
            <a:r>
              <a:rPr lang="en-AU" sz="1400" dirty="0">
                <a:solidFill>
                  <a:schemeClr val="bg1"/>
                </a:solidFill>
              </a:rPr>
              <a:t>Email Us</a:t>
            </a:r>
          </a:p>
          <a:p>
            <a:endParaRPr lang="en-AU" sz="1400" dirty="0">
              <a:solidFill>
                <a:schemeClr val="bg1"/>
              </a:solidFill>
            </a:endParaRPr>
          </a:p>
          <a:p>
            <a:r>
              <a:rPr lang="it-IT" sz="1000" dirty="0">
                <a:solidFill>
                  <a:srgbClr val="FFFFFF"/>
                </a:solidFill>
                <a:hlinkClick r:id="rId10"/>
              </a:rPr>
              <a:t>brotownsville@gmail.com</a:t>
            </a:r>
            <a:endParaRPr lang="it-IT" sz="1000" dirty="0">
              <a:solidFill>
                <a:srgbClr val="FFFFFF"/>
              </a:solidFill>
            </a:endParaRPr>
          </a:p>
          <a:p>
            <a:r>
              <a:rPr lang="en-AU" sz="1400" dirty="0">
                <a:solidFill>
                  <a:schemeClr val="bg1"/>
                </a:solidFill>
              </a:rPr>
              <a:t>       </a:t>
            </a:r>
            <a:r>
              <a:rPr lang="en-AU" sz="800" dirty="0">
                <a:solidFill>
                  <a:schemeClr val="bg1"/>
                </a:solidFill>
              </a:rPr>
              <a:t>Barrier Reef Orchestra</a:t>
            </a:r>
          </a:p>
          <a:p>
            <a:endParaRPr lang="en-AU" sz="1400" dirty="0">
              <a:solidFill>
                <a:schemeClr val="bg1"/>
              </a:solidFill>
            </a:endParaRPr>
          </a:p>
          <a:p>
            <a:r>
              <a:rPr lang="en-AU" sz="1400" dirty="0">
                <a:solidFill>
                  <a:schemeClr val="bg1"/>
                </a:solidFill>
              </a:rPr>
              <a:t>       </a:t>
            </a:r>
            <a:r>
              <a:rPr lang="en-AU" sz="800" dirty="0">
                <a:solidFill>
                  <a:schemeClr val="bg1"/>
                </a:solidFill>
              </a:rPr>
              <a:t>Barrier Reef Orchestra</a:t>
            </a:r>
          </a:p>
          <a:p>
            <a:r>
              <a:rPr lang="en-AU" sz="800" dirty="0">
                <a:solidFill>
                  <a:schemeClr val="bg1"/>
                </a:solidFill>
              </a:rPr>
              <a:t>            Players </a:t>
            </a:r>
            <a:endParaRPr lang="it-IT" sz="800" dirty="0">
              <a:solidFill>
                <a:schemeClr val="bg1"/>
              </a:solidFill>
            </a:endParaRPr>
          </a:p>
          <a:p>
            <a:endParaRPr lang="it-IT" sz="300" dirty="0">
              <a:solidFill>
                <a:schemeClr val="bg1"/>
              </a:solidFill>
            </a:endParaRPr>
          </a:p>
          <a:p>
            <a:endParaRPr lang="it-IT" sz="300" dirty="0">
              <a:solidFill>
                <a:schemeClr val="bg1"/>
              </a:solidFill>
            </a:endParaRPr>
          </a:p>
          <a:p>
            <a:endParaRPr lang="it-IT" sz="1100" dirty="0">
              <a:solidFill>
                <a:schemeClr val="bg1"/>
              </a:solidFill>
            </a:endParaRPr>
          </a:p>
          <a:p>
            <a:r>
              <a:rPr lang="it-IT" sz="1100" dirty="0">
                <a:solidFill>
                  <a:schemeClr val="bg1"/>
                </a:solidFill>
              </a:rPr>
              <a:t>Barrier Reef Orchestra</a:t>
            </a:r>
          </a:p>
          <a:p>
            <a:r>
              <a:rPr lang="it-IT" sz="1100" dirty="0">
                <a:solidFill>
                  <a:schemeClr val="bg1"/>
                </a:solidFill>
              </a:rPr>
              <a:t>PO Box 576</a:t>
            </a:r>
          </a:p>
          <a:p>
            <a:r>
              <a:rPr lang="it-IT" sz="1100" dirty="0">
                <a:solidFill>
                  <a:schemeClr val="bg1"/>
                </a:solidFill>
              </a:rPr>
              <a:t>Townsville  Qld  4810</a:t>
            </a:r>
          </a:p>
          <a:p>
            <a:endParaRPr lang="it-IT" sz="1100" dirty="0">
              <a:solidFill>
                <a:schemeClr val="bg1"/>
              </a:solidFill>
            </a:endParaRPr>
          </a:p>
          <a:p>
            <a:r>
              <a:rPr lang="it-IT" sz="1100" dirty="0">
                <a:solidFill>
                  <a:schemeClr val="bg1"/>
                </a:solidFill>
              </a:rPr>
              <a:t>p: +61 (0) 747 222 789</a:t>
            </a:r>
          </a:p>
          <a:p>
            <a:endParaRPr lang="it-IT" sz="1100" dirty="0">
              <a:solidFill>
                <a:schemeClr val="bg1"/>
              </a:solidFill>
            </a:endParaRPr>
          </a:p>
          <a:p>
            <a:endParaRPr lang="it-IT" sz="1100" dirty="0">
              <a:solidFill>
                <a:schemeClr val="bg1"/>
              </a:solidFill>
            </a:endParaRPr>
          </a:p>
          <a:p>
            <a:endParaRPr lang="en-AU" sz="1050" dirty="0">
              <a:solidFill>
                <a:schemeClr val="bg1"/>
              </a:solidFill>
            </a:endParaRPr>
          </a:p>
        </p:txBody>
      </p:sp>
      <p:sp>
        <p:nvSpPr>
          <p:cNvPr id="27" name="Rectangle 26"/>
          <p:cNvSpPr/>
          <p:nvPr/>
        </p:nvSpPr>
        <p:spPr>
          <a:xfrm>
            <a:off x="3415373" y="215047"/>
            <a:ext cx="5653845" cy="723275"/>
          </a:xfrm>
          <a:prstGeom prst="rect">
            <a:avLst/>
          </a:prstGeom>
          <a:effectLst>
            <a:glow rad="63500">
              <a:schemeClr val="tx1">
                <a:alpha val="40000"/>
              </a:schemeClr>
            </a:glow>
            <a:outerShdw dir="5340000" algn="ctr" rotWithShape="0">
              <a:srgbClr val="92D050">
                <a:alpha val="0"/>
              </a:srgbClr>
            </a:outerShdw>
          </a:effectLst>
        </p:spPr>
        <p:txBody>
          <a:bodyPr wrap="square" bIns="0">
            <a:spAutoFit/>
          </a:bodyPr>
          <a:lstStyle/>
          <a:p>
            <a:pPr lvl="0" algn="ctr" defTabSz="914400">
              <a:defRPr/>
            </a:pPr>
            <a:r>
              <a:rPr lang="en-AU" sz="4400" kern="0" dirty="0">
                <a:ln>
                  <a:solidFill>
                    <a:schemeClr val="bg1">
                      <a:lumMod val="85000"/>
                    </a:schemeClr>
                  </a:solidFill>
                </a:ln>
                <a:solidFill>
                  <a:srgbClr val="FFFFFF"/>
                </a:solidFill>
                <a:effectLst>
                  <a:glow rad="63500">
                    <a:schemeClr val="tx1">
                      <a:alpha val="91000"/>
                    </a:schemeClr>
                  </a:glow>
                  <a:innerShdw blurRad="63500" dist="50800" dir="10800000">
                    <a:prstClr val="black">
                      <a:alpha val="50000"/>
                    </a:prstClr>
                  </a:innerShdw>
                </a:effectLst>
                <a:latin typeface="Brush Script MT" panose="03060802040406070304" pitchFamily="66" charset="0"/>
              </a:rPr>
              <a:t>Barrier Reef Orchestra </a:t>
            </a:r>
          </a:p>
        </p:txBody>
      </p:sp>
      <p:pic>
        <p:nvPicPr>
          <p:cNvPr id="19" name="Picture 18"/>
          <p:cNvPicPr>
            <a:picLocks noChangeAspect="1"/>
          </p:cNvPicPr>
          <p:nvPr/>
        </p:nvPicPr>
        <p:blipFill>
          <a:blip r:embed="rId11"/>
          <a:stretch>
            <a:fillRect/>
          </a:stretch>
        </p:blipFill>
        <p:spPr>
          <a:xfrm>
            <a:off x="18741" y="3609713"/>
            <a:ext cx="344749" cy="279164"/>
          </a:xfrm>
          <a:prstGeom prst="rect">
            <a:avLst/>
          </a:prstGeom>
        </p:spPr>
      </p:pic>
      <p:pic>
        <p:nvPicPr>
          <p:cNvPr id="28" name="Picture 27"/>
          <p:cNvPicPr>
            <a:picLocks noChangeAspect="1"/>
          </p:cNvPicPr>
          <p:nvPr/>
        </p:nvPicPr>
        <p:blipFill>
          <a:blip r:embed="rId11"/>
          <a:stretch>
            <a:fillRect/>
          </a:stretch>
        </p:blipFill>
        <p:spPr>
          <a:xfrm>
            <a:off x="18741" y="4113733"/>
            <a:ext cx="355693" cy="288026"/>
          </a:xfrm>
          <a:prstGeom prst="rect">
            <a:avLst/>
          </a:prstGeom>
        </p:spPr>
      </p:pic>
      <p:sp>
        <p:nvSpPr>
          <p:cNvPr id="31" name="TextBox 30"/>
          <p:cNvSpPr txBox="1"/>
          <p:nvPr/>
        </p:nvSpPr>
        <p:spPr>
          <a:xfrm>
            <a:off x="10806701" y="1043908"/>
            <a:ext cx="1343236" cy="215444"/>
          </a:xfrm>
          <a:prstGeom prst="rect">
            <a:avLst/>
          </a:prstGeom>
          <a:solidFill>
            <a:srgbClr val="E1E1E1"/>
          </a:solidFill>
        </p:spPr>
        <p:txBody>
          <a:bodyPr wrap="square" rtlCol="0">
            <a:spAutoFit/>
          </a:bodyPr>
          <a:lstStyle/>
          <a:p>
            <a:endParaRPr lang="en-AU" sz="800" dirty="0"/>
          </a:p>
        </p:txBody>
      </p:sp>
      <p:pic>
        <p:nvPicPr>
          <p:cNvPr id="32" name="Picture 31"/>
          <p:cNvPicPr>
            <a:picLocks noChangeAspect="1"/>
          </p:cNvPicPr>
          <p:nvPr/>
        </p:nvPicPr>
        <p:blipFill>
          <a:blip r:embed="rId12"/>
          <a:stretch>
            <a:fillRect/>
          </a:stretch>
        </p:blipFill>
        <p:spPr>
          <a:xfrm>
            <a:off x="10818499" y="1050637"/>
            <a:ext cx="177292" cy="201985"/>
          </a:xfrm>
          <a:prstGeom prst="rect">
            <a:avLst/>
          </a:prstGeom>
        </p:spPr>
      </p:pic>
      <p:sp>
        <p:nvSpPr>
          <p:cNvPr id="24" name="TextBox 23"/>
          <p:cNvSpPr txBox="1"/>
          <p:nvPr/>
        </p:nvSpPr>
        <p:spPr>
          <a:xfrm>
            <a:off x="-31790" y="6007441"/>
            <a:ext cx="12263218" cy="847611"/>
          </a:xfrm>
          <a:prstGeom prst="rect">
            <a:avLst/>
          </a:prstGeom>
          <a:solidFill>
            <a:schemeClr val="bg1"/>
          </a:solidFill>
        </p:spPr>
        <p:txBody>
          <a:bodyPr wrap="square" rtlCol="0" anchor="ctr">
            <a:noAutofit/>
          </a:bodyPr>
          <a:lstStyle/>
          <a:p>
            <a:r>
              <a:rPr lang="en-AU" b="1" dirty="0"/>
              <a:t>Major Sponsor            Sponsors                                                                Concert Partners </a:t>
            </a:r>
          </a:p>
        </p:txBody>
      </p:sp>
      <p:pic>
        <p:nvPicPr>
          <p:cNvPr id="25" name="Picture 24"/>
          <p:cNvPicPr>
            <a:picLocks noChangeAspect="1"/>
          </p:cNvPicPr>
          <p:nvPr/>
        </p:nvPicPr>
        <p:blipFill>
          <a:blip r:embed="rId13"/>
          <a:stretch>
            <a:fillRect/>
          </a:stretch>
        </p:blipFill>
        <p:spPr>
          <a:xfrm>
            <a:off x="1652074" y="6020480"/>
            <a:ext cx="689682" cy="821534"/>
          </a:xfrm>
          <a:prstGeom prst="rect">
            <a:avLst/>
          </a:prstGeom>
        </p:spPr>
      </p:pic>
      <p:pic>
        <p:nvPicPr>
          <p:cNvPr id="29" name="Picture 28"/>
          <p:cNvPicPr>
            <a:picLocks noChangeAspect="1"/>
          </p:cNvPicPr>
          <p:nvPr/>
        </p:nvPicPr>
        <p:blipFill>
          <a:blip r:embed="rId14"/>
          <a:stretch>
            <a:fillRect/>
          </a:stretch>
        </p:blipFill>
        <p:spPr>
          <a:xfrm>
            <a:off x="3415373" y="6231206"/>
            <a:ext cx="1385161" cy="458325"/>
          </a:xfrm>
          <a:prstGeom prst="rect">
            <a:avLst/>
          </a:prstGeom>
        </p:spPr>
      </p:pic>
      <p:pic>
        <p:nvPicPr>
          <p:cNvPr id="30" name="Picture 29"/>
          <p:cNvPicPr>
            <a:picLocks noChangeAspect="1"/>
          </p:cNvPicPr>
          <p:nvPr/>
        </p:nvPicPr>
        <p:blipFill>
          <a:blip r:embed="rId15"/>
          <a:stretch>
            <a:fillRect/>
          </a:stretch>
        </p:blipFill>
        <p:spPr>
          <a:xfrm>
            <a:off x="4853552" y="6231206"/>
            <a:ext cx="1452504" cy="555369"/>
          </a:xfrm>
          <a:prstGeom prst="rect">
            <a:avLst/>
          </a:prstGeom>
        </p:spPr>
      </p:pic>
      <p:pic>
        <p:nvPicPr>
          <p:cNvPr id="33" name="Picture 32"/>
          <p:cNvPicPr>
            <a:picLocks noChangeAspect="1"/>
          </p:cNvPicPr>
          <p:nvPr/>
        </p:nvPicPr>
        <p:blipFill>
          <a:blip r:embed="rId16"/>
          <a:stretch>
            <a:fillRect/>
          </a:stretch>
        </p:blipFill>
        <p:spPr>
          <a:xfrm>
            <a:off x="6418090" y="6020479"/>
            <a:ext cx="878735" cy="827592"/>
          </a:xfrm>
          <a:prstGeom prst="rect">
            <a:avLst/>
          </a:prstGeom>
        </p:spPr>
      </p:pic>
      <p:pic>
        <p:nvPicPr>
          <p:cNvPr id="34" name="Picture 33"/>
          <p:cNvPicPr>
            <a:picLocks noChangeAspect="1"/>
          </p:cNvPicPr>
          <p:nvPr/>
        </p:nvPicPr>
        <p:blipFill>
          <a:blip r:embed="rId17"/>
          <a:stretch>
            <a:fillRect/>
          </a:stretch>
        </p:blipFill>
        <p:spPr>
          <a:xfrm>
            <a:off x="9359682" y="6178289"/>
            <a:ext cx="1447019" cy="479841"/>
          </a:xfrm>
          <a:prstGeom prst="rect">
            <a:avLst/>
          </a:prstGeom>
        </p:spPr>
      </p:pic>
      <p:pic>
        <p:nvPicPr>
          <p:cNvPr id="35" name="Picture 34"/>
          <p:cNvPicPr>
            <a:picLocks noChangeAspect="1"/>
          </p:cNvPicPr>
          <p:nvPr/>
        </p:nvPicPr>
        <p:blipFill>
          <a:blip r:embed="rId18"/>
          <a:stretch>
            <a:fillRect/>
          </a:stretch>
        </p:blipFill>
        <p:spPr>
          <a:xfrm>
            <a:off x="10870118" y="6171312"/>
            <a:ext cx="1306822" cy="534016"/>
          </a:xfrm>
          <a:prstGeom prst="rect">
            <a:avLst/>
          </a:prstGeom>
        </p:spPr>
      </p:pic>
      <p:sp>
        <p:nvSpPr>
          <p:cNvPr id="36" name="TextBox 35"/>
          <p:cNvSpPr txBox="1"/>
          <p:nvPr/>
        </p:nvSpPr>
        <p:spPr>
          <a:xfrm>
            <a:off x="7688648" y="1409110"/>
            <a:ext cx="4300151" cy="1200329"/>
          </a:xfrm>
          <a:prstGeom prst="rect">
            <a:avLst/>
          </a:prstGeom>
          <a:solidFill>
            <a:srgbClr val="00B0F0"/>
          </a:solidFill>
          <a:ln>
            <a:solidFill>
              <a:schemeClr val="tx1"/>
            </a:solidFill>
          </a:ln>
          <a:effectLst>
            <a:softEdge rad="0"/>
          </a:effectLst>
        </p:spPr>
        <p:txBody>
          <a:bodyPr wrap="square" rtlCol="0">
            <a:spAutoFit/>
          </a:bodyPr>
          <a:lstStyle>
            <a:defPPr>
              <a:defRPr lang="en-US"/>
            </a:defPPr>
            <a:lvl1pPr>
              <a:defRPr sz="2000">
                <a:solidFill>
                  <a:srgbClr val="FFFF00"/>
                </a:solidFill>
              </a:defRPr>
            </a:lvl1pPr>
          </a:lstStyle>
          <a:p>
            <a:pPr lvl="0" defTabSz="914400">
              <a:defRPr/>
            </a:pPr>
            <a:r>
              <a:rPr lang="en-AU" sz="1400" kern="0" dirty="0">
                <a:solidFill>
                  <a:schemeClr val="bg1"/>
                </a:solidFill>
              </a:rPr>
              <a:t>The advancement of the Barrier Reef Orchestra has been profound over the years:</a:t>
            </a:r>
          </a:p>
          <a:p>
            <a:pPr lvl="0" defTabSz="914400">
              <a:defRPr/>
            </a:pPr>
            <a:r>
              <a:rPr lang="en-AU" sz="800" kern="0" dirty="0">
                <a:solidFill>
                  <a:schemeClr val="bg1"/>
                </a:solidFill>
              </a:rPr>
              <a:t> </a:t>
            </a:r>
          </a:p>
          <a:p>
            <a:pPr lvl="0" defTabSz="914400">
              <a:defRPr/>
            </a:pPr>
            <a:r>
              <a:rPr lang="en-AU" sz="1400" kern="0" dirty="0">
                <a:solidFill>
                  <a:schemeClr val="bg1"/>
                </a:solidFill>
              </a:rPr>
              <a:t>+2006 +2007 +2008 +2009 +2010 +2011 +2012 +2013</a:t>
            </a:r>
          </a:p>
          <a:p>
            <a:pPr lvl="0" defTabSz="914400">
              <a:defRPr/>
            </a:pPr>
            <a:endParaRPr lang="en-AU" sz="800" kern="0" dirty="0">
              <a:solidFill>
                <a:schemeClr val="bg1"/>
              </a:solidFill>
            </a:endParaRPr>
          </a:p>
          <a:p>
            <a:pPr lvl="0" defTabSz="914400">
              <a:defRPr/>
            </a:pPr>
            <a:r>
              <a:rPr lang="en-AU" sz="1400" kern="0" dirty="0">
                <a:solidFill>
                  <a:schemeClr val="bg1"/>
                </a:solidFill>
              </a:rPr>
              <a:t>+2014 +2015 +2016 </a:t>
            </a:r>
            <a:endParaRPr kumimoji="0" lang="en-AU" sz="1400" b="0" i="0" u="none" strike="noStrike" kern="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19"/>
          <a:stretch>
            <a:fillRect/>
          </a:stretch>
        </p:blipFill>
        <p:spPr>
          <a:xfrm>
            <a:off x="8641654" y="2703631"/>
            <a:ext cx="2228463" cy="3150065"/>
          </a:xfrm>
          <a:prstGeom prst="rect">
            <a:avLst/>
          </a:prstGeom>
        </p:spPr>
      </p:pic>
    </p:spTree>
    <p:extLst>
      <p:ext uri="{BB962C8B-B14F-4D97-AF65-F5344CB8AC3E}">
        <p14:creationId xmlns:p14="http://schemas.microsoft.com/office/powerpoint/2010/main" val="213692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4332"/>
                    </a14:imgEffect>
                    <a14:imgEffect>
                      <a14:saturation sat="83000"/>
                    </a14:imgEffect>
                    <a14:imgEffect>
                      <a14:brightnessContrast bright="31000"/>
                    </a14:imgEffect>
                  </a14:imgLayer>
                </a14:imgProps>
              </a:ext>
            </a:extLst>
          </a:blip>
          <a:stretch>
            <a:fillRect/>
          </a:stretch>
        </p:blipFill>
        <p:spPr>
          <a:xfrm>
            <a:off x="-20500" y="997743"/>
            <a:ext cx="12251928" cy="5860257"/>
          </a:xfrm>
          <a:prstGeom prst="rect">
            <a:avLst/>
          </a:prstGeom>
          <a:effectLst>
            <a:outerShdw blurRad="50800" dist="50800" dir="5400000" algn="ctr" rotWithShape="0">
              <a:srgbClr val="000000">
                <a:alpha val="23000"/>
              </a:srgbClr>
            </a:outerShdw>
            <a:softEdge rad="12700"/>
          </a:effectLst>
        </p:spPr>
      </p:pic>
      <p:sp>
        <p:nvSpPr>
          <p:cNvPr id="16" name="TextBox 15"/>
          <p:cNvSpPr txBox="1"/>
          <p:nvPr/>
        </p:nvSpPr>
        <p:spPr>
          <a:xfrm>
            <a:off x="1842062" y="1562405"/>
            <a:ext cx="5586067" cy="2954655"/>
          </a:xfrm>
          <a:prstGeom prst="rect">
            <a:avLst/>
          </a:prstGeom>
          <a:solidFill>
            <a:srgbClr val="00B0F0"/>
          </a:solidFill>
          <a:ln>
            <a:solidFill>
              <a:schemeClr val="tx1"/>
            </a:solidFill>
          </a:ln>
          <a:effectLst>
            <a:softEdge rad="0"/>
          </a:effectLst>
        </p:spPr>
        <p:txBody>
          <a:bodyPr wrap="square" rtlCol="0">
            <a:spAutoFit/>
          </a:bodyPr>
          <a:lstStyle>
            <a:defPPr>
              <a:defRPr lang="en-US"/>
            </a:defPPr>
            <a:lvl1pPr>
              <a:defRPr sz="2000">
                <a:solidFill>
                  <a:srgbClr val="FFFF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chemeClr val="bg1"/>
                </a:solidFill>
                <a:effectLst/>
                <a:uLnTx/>
                <a:uFillTx/>
              </a:rPr>
              <a:t>Our contact details are</a:t>
            </a:r>
            <a:r>
              <a:rPr kumimoji="0" lang="en-AU" sz="1800" b="0" i="0" u="none" strike="noStrike" kern="0" cap="none" spc="0" normalizeH="0" baseline="0" noProof="0" dirty="0">
                <a:ln>
                  <a:noFill/>
                </a:ln>
                <a:solidFill>
                  <a:schemeClr val="bg1"/>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endParaRPr lang="en-AU" sz="1800" kern="0" dirty="0">
              <a:solidFill>
                <a:schemeClr val="bg1"/>
              </a:solidFill>
            </a:endParaRPr>
          </a:p>
          <a:p>
            <a:pPr lvl="0" defTabSz="914400">
              <a:defRPr/>
            </a:pPr>
            <a:r>
              <a:rPr kumimoji="0" lang="en-AU" sz="1800" b="0" i="0" u="none" strike="noStrike" kern="0" cap="none" spc="0" normalizeH="0" baseline="0" noProof="0" dirty="0">
                <a:ln>
                  <a:noFill/>
                </a:ln>
                <a:solidFill>
                  <a:schemeClr val="bg1"/>
                </a:solidFill>
                <a:effectLst/>
                <a:uLnTx/>
                <a:uFillTx/>
              </a:rPr>
              <a:t>Phone:</a:t>
            </a:r>
            <a:r>
              <a:rPr lang="en-AU" sz="1800" kern="0" dirty="0">
                <a:solidFill>
                  <a:schemeClr val="bg1"/>
                </a:solidFill>
              </a:rPr>
              <a:t> +61 (0) 747 222 789</a:t>
            </a:r>
          </a:p>
          <a:p>
            <a:pPr lvl="0" defTabSz="914400">
              <a:defRPr/>
            </a:pPr>
            <a:endParaRPr kumimoji="0" lang="en-AU" sz="1800" b="0" i="0" u="none" strike="noStrike" kern="0" cap="none" spc="0" normalizeH="0" baseline="0" noProof="0" dirty="0">
              <a:ln>
                <a:noFill/>
              </a:ln>
              <a:solidFill>
                <a:schemeClr val="bg1"/>
              </a:solidFill>
              <a:effectLst/>
              <a:uLnTx/>
              <a:uFillTx/>
            </a:endParaRPr>
          </a:p>
          <a:p>
            <a:pPr lvl="0" defTabSz="914400">
              <a:defRPr/>
            </a:pPr>
            <a:r>
              <a:rPr lang="en-AU" sz="1800" kern="0" dirty="0">
                <a:solidFill>
                  <a:schemeClr val="bg1"/>
                </a:solidFill>
              </a:rPr>
              <a:t>Email: brotownsville@gmail.com</a:t>
            </a:r>
            <a:r>
              <a:rPr lang="en-AU" sz="1800" kern="0" dirty="0">
                <a:solidFill>
                  <a:schemeClr val="bg1"/>
                </a:solidFill>
                <a:hlinkClick r:id="rId4"/>
              </a:rPr>
              <a:t>b</a:t>
            </a:r>
            <a:endParaRPr lang="en-AU" sz="1800" kern="0" dirty="0">
              <a:solidFill>
                <a:schemeClr val="bg1"/>
              </a:solidFill>
            </a:endParaRPr>
          </a:p>
          <a:p>
            <a:pPr lvl="0" defTabSz="914400">
              <a:defRPr/>
            </a:pPr>
            <a:endParaRPr lang="en-AU" sz="1800" kern="0" dirty="0">
              <a:solidFill>
                <a:schemeClr val="bg1"/>
              </a:solidFill>
            </a:endParaRPr>
          </a:p>
          <a:p>
            <a:pPr lvl="0" defTabSz="914400">
              <a:defRPr/>
            </a:pPr>
            <a:r>
              <a:rPr lang="en-AU" sz="1800" kern="0" dirty="0">
                <a:solidFill>
                  <a:schemeClr val="bg1"/>
                </a:solidFill>
              </a:rPr>
              <a:t>Postal Address: </a:t>
            </a:r>
            <a:r>
              <a:rPr lang="it-IT" sz="1800" kern="0" dirty="0">
                <a:solidFill>
                  <a:schemeClr val="bg1"/>
                </a:solidFill>
              </a:rPr>
              <a:t>Barrier Reef Orchestra</a:t>
            </a:r>
          </a:p>
          <a:p>
            <a:pPr lvl="0" defTabSz="914400">
              <a:defRPr/>
            </a:pPr>
            <a:r>
              <a:rPr lang="it-IT" sz="1800" kern="0" dirty="0">
                <a:solidFill>
                  <a:schemeClr val="bg1"/>
                </a:solidFill>
              </a:rPr>
              <a:t>                       PO Box 576</a:t>
            </a:r>
          </a:p>
          <a:p>
            <a:pPr lvl="0" defTabSz="914400">
              <a:defRPr/>
            </a:pPr>
            <a:r>
              <a:rPr lang="it-IT" sz="1800" kern="0" dirty="0">
                <a:solidFill>
                  <a:schemeClr val="bg1"/>
                </a:solidFill>
              </a:rPr>
              <a:t>                       Townsville  Qld  4810</a:t>
            </a:r>
          </a:p>
          <a:p>
            <a:pPr lvl="0" defTabSz="914400">
              <a:defRPr/>
            </a:pPr>
            <a:endParaRPr kumimoji="0" lang="en-AU" sz="1800" b="0" i="0" u="none" strike="noStrike" kern="0" cap="none" spc="0" normalizeH="0" baseline="0" noProof="0" dirty="0">
              <a:ln>
                <a:noFill/>
              </a:ln>
              <a:solidFill>
                <a:schemeClr val="bg1"/>
              </a:solidFill>
              <a:effectLst/>
              <a:uLnTx/>
              <a:uFillTx/>
            </a:endParaRPr>
          </a:p>
        </p:txBody>
      </p:sp>
      <p:grpSp>
        <p:nvGrpSpPr>
          <p:cNvPr id="4" name="Group 3"/>
          <p:cNvGrpSpPr/>
          <p:nvPr/>
        </p:nvGrpSpPr>
        <p:grpSpPr>
          <a:xfrm>
            <a:off x="-37081" y="369"/>
            <a:ext cx="12258989" cy="1003692"/>
            <a:chOff x="-7901" y="340194"/>
            <a:chExt cx="12042431" cy="1297664"/>
          </a:xfrm>
        </p:grpSpPr>
        <p:pic>
          <p:nvPicPr>
            <p:cNvPr id="8" name="Picture 7"/>
            <p:cNvPicPr>
              <a:picLocks noChangeAspect="1"/>
            </p:cNvPicPr>
            <p:nvPr/>
          </p:nvPicPr>
          <p:blipFill>
            <a:blip r:embed="rId5"/>
            <a:stretch>
              <a:fillRect/>
            </a:stretch>
          </p:blipFill>
          <p:spPr>
            <a:xfrm>
              <a:off x="2227861" y="340196"/>
              <a:ext cx="2170281" cy="1297658"/>
            </a:xfrm>
            <a:prstGeom prst="rect">
              <a:avLst/>
            </a:prstGeom>
          </p:spPr>
        </p:pic>
        <p:pic>
          <p:nvPicPr>
            <p:cNvPr id="10" name="Picture 9"/>
            <p:cNvPicPr>
              <a:picLocks noChangeAspect="1"/>
            </p:cNvPicPr>
            <p:nvPr/>
          </p:nvPicPr>
          <p:blipFill>
            <a:blip r:embed="rId6"/>
            <a:stretch>
              <a:fillRect/>
            </a:stretch>
          </p:blipFill>
          <p:spPr>
            <a:xfrm>
              <a:off x="4393957" y="340194"/>
              <a:ext cx="3051110" cy="1297661"/>
            </a:xfrm>
            <a:prstGeom prst="rect">
              <a:avLst/>
            </a:prstGeom>
          </p:spPr>
        </p:pic>
        <p:pic>
          <p:nvPicPr>
            <p:cNvPr id="12" name="Picture 11"/>
            <p:cNvPicPr>
              <a:picLocks noChangeAspect="1"/>
            </p:cNvPicPr>
            <p:nvPr/>
          </p:nvPicPr>
          <p:blipFill>
            <a:blip r:embed="rId7"/>
            <a:stretch>
              <a:fillRect/>
            </a:stretch>
          </p:blipFill>
          <p:spPr>
            <a:xfrm>
              <a:off x="7445067" y="340194"/>
              <a:ext cx="2217317" cy="1297661"/>
            </a:xfrm>
            <a:prstGeom prst="rect">
              <a:avLst/>
            </a:prstGeom>
          </p:spPr>
        </p:pic>
        <p:pic>
          <p:nvPicPr>
            <p:cNvPr id="13" name="Picture 12"/>
            <p:cNvPicPr>
              <a:picLocks noChangeAspect="1"/>
            </p:cNvPicPr>
            <p:nvPr/>
          </p:nvPicPr>
          <p:blipFill>
            <a:blip r:embed="rId8"/>
            <a:stretch>
              <a:fillRect/>
            </a:stretch>
          </p:blipFill>
          <p:spPr>
            <a:xfrm>
              <a:off x="872481" y="340196"/>
              <a:ext cx="1360472" cy="1297658"/>
            </a:xfrm>
            <a:prstGeom prst="rect">
              <a:avLst/>
            </a:prstGeom>
          </p:spPr>
        </p:pic>
        <p:pic>
          <p:nvPicPr>
            <p:cNvPr id="14" name="Picture 13"/>
            <p:cNvPicPr>
              <a:picLocks noChangeAspect="1"/>
            </p:cNvPicPr>
            <p:nvPr/>
          </p:nvPicPr>
          <p:blipFill>
            <a:blip r:embed="rId9"/>
            <a:stretch>
              <a:fillRect/>
            </a:stretch>
          </p:blipFill>
          <p:spPr>
            <a:xfrm>
              <a:off x="9662384" y="340194"/>
              <a:ext cx="2372146" cy="1297659"/>
            </a:xfrm>
            <a:prstGeom prst="rect">
              <a:avLst/>
            </a:prstGeom>
          </p:spPr>
        </p:pic>
        <p:pic>
          <p:nvPicPr>
            <p:cNvPr id="7" name="Picture 6"/>
            <p:cNvPicPr>
              <a:picLocks noChangeAspect="1"/>
            </p:cNvPicPr>
            <p:nvPr/>
          </p:nvPicPr>
          <p:blipFill>
            <a:blip r:embed="rId10"/>
            <a:stretch>
              <a:fillRect/>
            </a:stretch>
          </p:blipFill>
          <p:spPr>
            <a:xfrm>
              <a:off x="-7901" y="340201"/>
              <a:ext cx="1001223" cy="1297657"/>
            </a:xfrm>
            <a:prstGeom prst="rect">
              <a:avLst/>
            </a:prstGeom>
          </p:spPr>
        </p:pic>
      </p:grpSp>
      <p:sp>
        <p:nvSpPr>
          <p:cNvPr id="11" name="TextBox 10"/>
          <p:cNvSpPr txBox="1"/>
          <p:nvPr/>
        </p:nvSpPr>
        <p:spPr>
          <a:xfrm>
            <a:off x="-37081" y="997743"/>
            <a:ext cx="12250753" cy="307777"/>
          </a:xfrm>
          <a:prstGeom prst="rect">
            <a:avLst/>
          </a:prstGeom>
          <a:solidFill>
            <a:schemeClr val="tx1"/>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AU" sz="1400" i="0" u="none" strike="noStrike" kern="0" cap="none" spc="0" normalizeH="0" baseline="0" noProof="0" dirty="0">
                <a:ln>
                  <a:noFill/>
                </a:ln>
                <a:solidFill>
                  <a:schemeClr val="bg1"/>
                </a:solidFill>
                <a:effectLst/>
                <a:uLnTx/>
                <a:uFillTx/>
              </a:rPr>
              <a:t>Search</a:t>
            </a:r>
            <a:r>
              <a:rPr kumimoji="0" lang="en-AU" sz="1200" b="1" i="0" u="none" strike="noStrike" kern="0" cap="none" spc="0" normalizeH="0" noProof="0" dirty="0">
                <a:ln>
                  <a:noFill/>
                </a:ln>
                <a:solidFill>
                  <a:schemeClr val="bg1"/>
                </a:solidFill>
                <a:effectLst/>
                <a:uLnTx/>
                <a:uFillTx/>
              </a:rPr>
              <a:t>   		</a:t>
            </a:r>
            <a:endParaRPr kumimoji="0" lang="en-AU" sz="1200" b="1" i="0" u="none" strike="noStrike" kern="0" cap="none" spc="0" normalizeH="0" baseline="0" noProof="0" dirty="0">
              <a:ln>
                <a:noFill/>
              </a:ln>
              <a:solidFill>
                <a:schemeClr val="bg1"/>
              </a:solidFill>
              <a:effectLst/>
              <a:uLnTx/>
              <a:uFillTx/>
            </a:endParaRPr>
          </a:p>
        </p:txBody>
      </p:sp>
      <p:sp>
        <p:nvSpPr>
          <p:cNvPr id="26" name="TextBox 25"/>
          <p:cNvSpPr txBox="1"/>
          <p:nvPr/>
        </p:nvSpPr>
        <p:spPr>
          <a:xfrm>
            <a:off x="-20500" y="1305520"/>
            <a:ext cx="1568363" cy="4747453"/>
          </a:xfrm>
          <a:prstGeom prst="rect">
            <a:avLst/>
          </a:prstGeom>
          <a:solidFill>
            <a:srgbClr val="00B0F0"/>
          </a:solidFill>
        </p:spPr>
        <p:txBody>
          <a:bodyPr wrap="square" rtlCol="0">
            <a:spAutoFit/>
          </a:bodyPr>
          <a:lstStyle/>
          <a:p>
            <a:r>
              <a:rPr lang="en-AU" sz="1400" dirty="0">
                <a:solidFill>
                  <a:schemeClr val="bg1"/>
                </a:solidFill>
              </a:rPr>
              <a:t>Home</a:t>
            </a:r>
          </a:p>
          <a:p>
            <a:endParaRPr lang="en-AU" sz="800" dirty="0">
              <a:solidFill>
                <a:schemeClr val="bg1"/>
              </a:solidFill>
            </a:endParaRPr>
          </a:p>
          <a:p>
            <a:r>
              <a:rPr lang="en-AU" sz="1400" dirty="0">
                <a:solidFill>
                  <a:schemeClr val="bg1"/>
                </a:solidFill>
              </a:rPr>
              <a:t>Artists &amp; Events </a:t>
            </a:r>
          </a:p>
          <a:p>
            <a:endParaRPr lang="en-AU" sz="800" dirty="0">
              <a:solidFill>
                <a:schemeClr val="bg1"/>
              </a:solidFill>
            </a:endParaRPr>
          </a:p>
          <a:p>
            <a:r>
              <a:rPr lang="en-AU" sz="1400" dirty="0">
                <a:solidFill>
                  <a:schemeClr val="bg1"/>
                </a:solidFill>
              </a:rPr>
              <a:t>About Us </a:t>
            </a:r>
          </a:p>
          <a:p>
            <a:endParaRPr lang="en-AU" sz="800" dirty="0">
              <a:solidFill>
                <a:schemeClr val="bg1"/>
              </a:solidFill>
            </a:endParaRPr>
          </a:p>
          <a:p>
            <a:r>
              <a:rPr lang="en-AU" sz="1400" dirty="0">
                <a:solidFill>
                  <a:schemeClr val="bg1"/>
                </a:solidFill>
              </a:rPr>
              <a:t>Support Us   </a:t>
            </a:r>
          </a:p>
          <a:p>
            <a:endParaRPr lang="en-AU" sz="800" dirty="0">
              <a:solidFill>
                <a:schemeClr val="bg1"/>
              </a:solidFill>
            </a:endParaRPr>
          </a:p>
          <a:p>
            <a:r>
              <a:rPr lang="en-AU" sz="1400" dirty="0">
                <a:solidFill>
                  <a:srgbClr val="FFFF00"/>
                </a:solidFill>
              </a:rPr>
              <a:t>Contact Us </a:t>
            </a:r>
          </a:p>
          <a:p>
            <a:endParaRPr lang="en-AU" sz="800" dirty="0">
              <a:solidFill>
                <a:schemeClr val="bg1"/>
              </a:solidFill>
            </a:endParaRPr>
          </a:p>
          <a:p>
            <a:r>
              <a:rPr lang="en-AU" sz="1400" dirty="0">
                <a:solidFill>
                  <a:schemeClr val="bg1"/>
                </a:solidFill>
              </a:rPr>
              <a:t>Email Us</a:t>
            </a:r>
          </a:p>
          <a:p>
            <a:endParaRPr lang="en-AU" sz="1400" dirty="0">
              <a:solidFill>
                <a:schemeClr val="bg1"/>
              </a:solidFill>
            </a:endParaRPr>
          </a:p>
          <a:p>
            <a:r>
              <a:rPr lang="it-IT" sz="1000" dirty="0">
                <a:solidFill>
                  <a:srgbClr val="FFFFFF"/>
                </a:solidFill>
                <a:hlinkClick r:id="rId4"/>
              </a:rPr>
              <a:t>brotownsville@gmail.com</a:t>
            </a:r>
            <a:endParaRPr lang="it-IT" sz="1000" dirty="0">
              <a:solidFill>
                <a:srgbClr val="FFFFFF"/>
              </a:solidFill>
            </a:endParaRPr>
          </a:p>
          <a:p>
            <a:r>
              <a:rPr lang="en-AU" sz="1400" dirty="0">
                <a:solidFill>
                  <a:schemeClr val="bg1"/>
                </a:solidFill>
              </a:rPr>
              <a:t>       </a:t>
            </a:r>
            <a:r>
              <a:rPr lang="en-AU" sz="800" dirty="0">
                <a:solidFill>
                  <a:schemeClr val="bg1"/>
                </a:solidFill>
              </a:rPr>
              <a:t>Barrier Reef Orchestra</a:t>
            </a:r>
          </a:p>
          <a:p>
            <a:endParaRPr lang="en-AU" sz="1400" dirty="0">
              <a:solidFill>
                <a:schemeClr val="bg1"/>
              </a:solidFill>
            </a:endParaRPr>
          </a:p>
          <a:p>
            <a:r>
              <a:rPr lang="en-AU" sz="1400" dirty="0">
                <a:solidFill>
                  <a:schemeClr val="bg1"/>
                </a:solidFill>
              </a:rPr>
              <a:t>       </a:t>
            </a:r>
            <a:r>
              <a:rPr lang="en-AU" sz="800" dirty="0">
                <a:solidFill>
                  <a:schemeClr val="bg1"/>
                </a:solidFill>
              </a:rPr>
              <a:t>Barrier Reef Orchestra</a:t>
            </a:r>
          </a:p>
          <a:p>
            <a:r>
              <a:rPr lang="en-AU" sz="800" dirty="0">
                <a:solidFill>
                  <a:schemeClr val="bg1"/>
                </a:solidFill>
              </a:rPr>
              <a:t>            Players </a:t>
            </a:r>
            <a:endParaRPr lang="it-IT" sz="800" dirty="0">
              <a:solidFill>
                <a:schemeClr val="bg1"/>
              </a:solidFill>
            </a:endParaRPr>
          </a:p>
          <a:p>
            <a:endParaRPr lang="it-IT" sz="300" dirty="0">
              <a:solidFill>
                <a:schemeClr val="bg1"/>
              </a:solidFill>
            </a:endParaRPr>
          </a:p>
          <a:p>
            <a:endParaRPr lang="it-IT" sz="300" dirty="0">
              <a:solidFill>
                <a:schemeClr val="bg1"/>
              </a:solidFill>
            </a:endParaRPr>
          </a:p>
          <a:p>
            <a:endParaRPr lang="it-IT" sz="1100" dirty="0">
              <a:solidFill>
                <a:schemeClr val="bg1"/>
              </a:solidFill>
            </a:endParaRPr>
          </a:p>
          <a:p>
            <a:r>
              <a:rPr lang="it-IT" sz="1100" dirty="0">
                <a:solidFill>
                  <a:schemeClr val="bg1"/>
                </a:solidFill>
              </a:rPr>
              <a:t>Barrier Reef Orchestra</a:t>
            </a:r>
          </a:p>
          <a:p>
            <a:r>
              <a:rPr lang="it-IT" sz="1100" dirty="0">
                <a:solidFill>
                  <a:schemeClr val="bg1"/>
                </a:solidFill>
              </a:rPr>
              <a:t>PO Box 576</a:t>
            </a:r>
          </a:p>
          <a:p>
            <a:r>
              <a:rPr lang="it-IT" sz="1100" dirty="0">
                <a:solidFill>
                  <a:schemeClr val="bg1"/>
                </a:solidFill>
              </a:rPr>
              <a:t>Townsville  Qld  4810</a:t>
            </a:r>
          </a:p>
          <a:p>
            <a:endParaRPr lang="it-IT" sz="1100" dirty="0">
              <a:solidFill>
                <a:schemeClr val="bg1"/>
              </a:solidFill>
            </a:endParaRPr>
          </a:p>
          <a:p>
            <a:r>
              <a:rPr lang="it-IT" sz="1100" dirty="0">
                <a:solidFill>
                  <a:schemeClr val="bg1"/>
                </a:solidFill>
              </a:rPr>
              <a:t>p: +61 (0) 747 222 789</a:t>
            </a:r>
          </a:p>
          <a:p>
            <a:endParaRPr lang="it-IT" sz="1100" dirty="0">
              <a:solidFill>
                <a:schemeClr val="bg1"/>
              </a:solidFill>
            </a:endParaRPr>
          </a:p>
          <a:p>
            <a:endParaRPr lang="it-IT" sz="1100" dirty="0">
              <a:solidFill>
                <a:schemeClr val="bg1"/>
              </a:solidFill>
            </a:endParaRPr>
          </a:p>
          <a:p>
            <a:endParaRPr lang="en-AU" sz="1050" dirty="0">
              <a:solidFill>
                <a:schemeClr val="bg1"/>
              </a:solidFill>
            </a:endParaRPr>
          </a:p>
        </p:txBody>
      </p:sp>
      <p:sp>
        <p:nvSpPr>
          <p:cNvPr id="27" name="Rectangle 26"/>
          <p:cNvSpPr/>
          <p:nvPr/>
        </p:nvSpPr>
        <p:spPr>
          <a:xfrm>
            <a:off x="3347709" y="124744"/>
            <a:ext cx="5653845" cy="723275"/>
          </a:xfrm>
          <a:prstGeom prst="rect">
            <a:avLst/>
          </a:prstGeom>
          <a:effectLst>
            <a:glow rad="63500">
              <a:schemeClr val="tx1">
                <a:alpha val="40000"/>
              </a:schemeClr>
            </a:glow>
            <a:outerShdw dir="5340000" algn="ctr" rotWithShape="0">
              <a:srgbClr val="92D050">
                <a:alpha val="0"/>
              </a:srgbClr>
            </a:outerShdw>
          </a:effectLst>
        </p:spPr>
        <p:txBody>
          <a:bodyPr wrap="square" bIns="0">
            <a:spAutoFit/>
          </a:bodyPr>
          <a:lstStyle/>
          <a:p>
            <a:pPr lvl="0" algn="ctr" defTabSz="914400">
              <a:defRPr/>
            </a:pPr>
            <a:r>
              <a:rPr lang="en-AU" sz="4400" kern="0" dirty="0">
                <a:ln>
                  <a:solidFill>
                    <a:schemeClr val="bg1">
                      <a:lumMod val="85000"/>
                    </a:schemeClr>
                  </a:solidFill>
                </a:ln>
                <a:solidFill>
                  <a:srgbClr val="FFFFFF"/>
                </a:solidFill>
                <a:effectLst>
                  <a:glow rad="63500">
                    <a:schemeClr val="tx1">
                      <a:alpha val="91000"/>
                    </a:schemeClr>
                  </a:glow>
                  <a:innerShdw blurRad="63500" dist="50800" dir="10800000">
                    <a:prstClr val="black">
                      <a:alpha val="50000"/>
                    </a:prstClr>
                  </a:innerShdw>
                </a:effectLst>
                <a:latin typeface="Brush Script MT" panose="03060802040406070304" pitchFamily="66" charset="0"/>
              </a:rPr>
              <a:t>Barrier Reef Orchestra </a:t>
            </a:r>
          </a:p>
        </p:txBody>
      </p:sp>
      <p:pic>
        <p:nvPicPr>
          <p:cNvPr id="19" name="Picture 18"/>
          <p:cNvPicPr>
            <a:picLocks noChangeAspect="1"/>
          </p:cNvPicPr>
          <p:nvPr/>
        </p:nvPicPr>
        <p:blipFill>
          <a:blip r:embed="rId11"/>
          <a:stretch>
            <a:fillRect/>
          </a:stretch>
        </p:blipFill>
        <p:spPr>
          <a:xfrm>
            <a:off x="18741" y="3609713"/>
            <a:ext cx="344749" cy="279164"/>
          </a:xfrm>
          <a:prstGeom prst="rect">
            <a:avLst/>
          </a:prstGeom>
        </p:spPr>
      </p:pic>
      <p:pic>
        <p:nvPicPr>
          <p:cNvPr id="28" name="Picture 27"/>
          <p:cNvPicPr>
            <a:picLocks noChangeAspect="1"/>
          </p:cNvPicPr>
          <p:nvPr/>
        </p:nvPicPr>
        <p:blipFill>
          <a:blip r:embed="rId11"/>
          <a:stretch>
            <a:fillRect/>
          </a:stretch>
        </p:blipFill>
        <p:spPr>
          <a:xfrm>
            <a:off x="18741" y="4113733"/>
            <a:ext cx="355693" cy="288026"/>
          </a:xfrm>
          <a:prstGeom prst="rect">
            <a:avLst/>
          </a:prstGeom>
        </p:spPr>
      </p:pic>
      <p:sp>
        <p:nvSpPr>
          <p:cNvPr id="31" name="TextBox 30"/>
          <p:cNvSpPr txBox="1"/>
          <p:nvPr/>
        </p:nvSpPr>
        <p:spPr>
          <a:xfrm>
            <a:off x="10806701" y="1043908"/>
            <a:ext cx="1343236" cy="215444"/>
          </a:xfrm>
          <a:prstGeom prst="rect">
            <a:avLst/>
          </a:prstGeom>
          <a:solidFill>
            <a:srgbClr val="E1E1E1"/>
          </a:solidFill>
        </p:spPr>
        <p:txBody>
          <a:bodyPr wrap="square" rtlCol="0">
            <a:spAutoFit/>
          </a:bodyPr>
          <a:lstStyle/>
          <a:p>
            <a:endParaRPr lang="en-AU" sz="800" dirty="0"/>
          </a:p>
        </p:txBody>
      </p:sp>
      <p:pic>
        <p:nvPicPr>
          <p:cNvPr id="32" name="Picture 31"/>
          <p:cNvPicPr>
            <a:picLocks noChangeAspect="1"/>
          </p:cNvPicPr>
          <p:nvPr/>
        </p:nvPicPr>
        <p:blipFill>
          <a:blip r:embed="rId12"/>
          <a:stretch>
            <a:fillRect/>
          </a:stretch>
        </p:blipFill>
        <p:spPr>
          <a:xfrm>
            <a:off x="10818499" y="1050637"/>
            <a:ext cx="177292" cy="201985"/>
          </a:xfrm>
          <a:prstGeom prst="rect">
            <a:avLst/>
          </a:prstGeom>
        </p:spPr>
      </p:pic>
      <p:sp>
        <p:nvSpPr>
          <p:cNvPr id="24" name="TextBox 23"/>
          <p:cNvSpPr txBox="1"/>
          <p:nvPr/>
        </p:nvSpPr>
        <p:spPr>
          <a:xfrm>
            <a:off x="-31790" y="6007441"/>
            <a:ext cx="12263218" cy="847611"/>
          </a:xfrm>
          <a:prstGeom prst="rect">
            <a:avLst/>
          </a:prstGeom>
          <a:solidFill>
            <a:schemeClr val="bg1"/>
          </a:solidFill>
        </p:spPr>
        <p:txBody>
          <a:bodyPr wrap="square" rtlCol="0" anchor="ctr">
            <a:noAutofit/>
          </a:bodyPr>
          <a:lstStyle/>
          <a:p>
            <a:r>
              <a:rPr lang="en-AU" b="1" dirty="0"/>
              <a:t>Major Sponsor            Sponsors                                                                Concert Partners </a:t>
            </a:r>
          </a:p>
        </p:txBody>
      </p:sp>
      <p:pic>
        <p:nvPicPr>
          <p:cNvPr id="25" name="Picture 24"/>
          <p:cNvPicPr>
            <a:picLocks noChangeAspect="1"/>
          </p:cNvPicPr>
          <p:nvPr/>
        </p:nvPicPr>
        <p:blipFill>
          <a:blip r:embed="rId13"/>
          <a:stretch>
            <a:fillRect/>
          </a:stretch>
        </p:blipFill>
        <p:spPr>
          <a:xfrm>
            <a:off x="1652074" y="6020480"/>
            <a:ext cx="689682" cy="821534"/>
          </a:xfrm>
          <a:prstGeom prst="rect">
            <a:avLst/>
          </a:prstGeom>
        </p:spPr>
      </p:pic>
      <p:pic>
        <p:nvPicPr>
          <p:cNvPr id="29" name="Picture 28"/>
          <p:cNvPicPr>
            <a:picLocks noChangeAspect="1"/>
          </p:cNvPicPr>
          <p:nvPr/>
        </p:nvPicPr>
        <p:blipFill>
          <a:blip r:embed="rId14"/>
          <a:stretch>
            <a:fillRect/>
          </a:stretch>
        </p:blipFill>
        <p:spPr>
          <a:xfrm>
            <a:off x="3415373" y="6231206"/>
            <a:ext cx="1385161" cy="458325"/>
          </a:xfrm>
          <a:prstGeom prst="rect">
            <a:avLst/>
          </a:prstGeom>
        </p:spPr>
      </p:pic>
      <p:pic>
        <p:nvPicPr>
          <p:cNvPr id="30" name="Picture 29"/>
          <p:cNvPicPr>
            <a:picLocks noChangeAspect="1"/>
          </p:cNvPicPr>
          <p:nvPr/>
        </p:nvPicPr>
        <p:blipFill>
          <a:blip r:embed="rId15"/>
          <a:stretch>
            <a:fillRect/>
          </a:stretch>
        </p:blipFill>
        <p:spPr>
          <a:xfrm>
            <a:off x="4853552" y="6231206"/>
            <a:ext cx="1452504" cy="555369"/>
          </a:xfrm>
          <a:prstGeom prst="rect">
            <a:avLst/>
          </a:prstGeom>
        </p:spPr>
      </p:pic>
      <p:pic>
        <p:nvPicPr>
          <p:cNvPr id="33" name="Picture 32"/>
          <p:cNvPicPr>
            <a:picLocks noChangeAspect="1"/>
          </p:cNvPicPr>
          <p:nvPr/>
        </p:nvPicPr>
        <p:blipFill>
          <a:blip r:embed="rId16"/>
          <a:stretch>
            <a:fillRect/>
          </a:stretch>
        </p:blipFill>
        <p:spPr>
          <a:xfrm>
            <a:off x="6418090" y="6020479"/>
            <a:ext cx="878735" cy="827592"/>
          </a:xfrm>
          <a:prstGeom prst="rect">
            <a:avLst/>
          </a:prstGeom>
        </p:spPr>
      </p:pic>
      <p:pic>
        <p:nvPicPr>
          <p:cNvPr id="34" name="Picture 33"/>
          <p:cNvPicPr>
            <a:picLocks noChangeAspect="1"/>
          </p:cNvPicPr>
          <p:nvPr/>
        </p:nvPicPr>
        <p:blipFill>
          <a:blip r:embed="rId17"/>
          <a:stretch>
            <a:fillRect/>
          </a:stretch>
        </p:blipFill>
        <p:spPr>
          <a:xfrm>
            <a:off x="9359682" y="6178289"/>
            <a:ext cx="1447019" cy="479841"/>
          </a:xfrm>
          <a:prstGeom prst="rect">
            <a:avLst/>
          </a:prstGeom>
        </p:spPr>
      </p:pic>
      <p:pic>
        <p:nvPicPr>
          <p:cNvPr id="35" name="Picture 34"/>
          <p:cNvPicPr>
            <a:picLocks noChangeAspect="1"/>
          </p:cNvPicPr>
          <p:nvPr/>
        </p:nvPicPr>
        <p:blipFill>
          <a:blip r:embed="rId18"/>
          <a:stretch>
            <a:fillRect/>
          </a:stretch>
        </p:blipFill>
        <p:spPr>
          <a:xfrm>
            <a:off x="10870118" y="6171312"/>
            <a:ext cx="1306822" cy="534016"/>
          </a:xfrm>
          <a:prstGeom prst="rect">
            <a:avLst/>
          </a:prstGeom>
        </p:spPr>
      </p:pic>
      <p:pic>
        <p:nvPicPr>
          <p:cNvPr id="2" name="Picture 1"/>
          <p:cNvPicPr>
            <a:picLocks noChangeAspect="1"/>
          </p:cNvPicPr>
          <p:nvPr/>
        </p:nvPicPr>
        <p:blipFill>
          <a:blip r:embed="rId19"/>
          <a:stretch>
            <a:fillRect/>
          </a:stretch>
        </p:blipFill>
        <p:spPr>
          <a:xfrm>
            <a:off x="8080667" y="1562405"/>
            <a:ext cx="3629230" cy="4295312"/>
          </a:xfrm>
          <a:prstGeom prst="rect">
            <a:avLst/>
          </a:prstGeom>
        </p:spPr>
      </p:pic>
    </p:spTree>
    <p:extLst>
      <p:ext uri="{BB962C8B-B14F-4D97-AF65-F5344CB8AC3E}">
        <p14:creationId xmlns:p14="http://schemas.microsoft.com/office/powerpoint/2010/main" val="314179424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2103</TotalTime>
  <Words>460</Words>
  <Application>Microsoft Office PowerPoint</Application>
  <PresentationFormat>Widescreen</PresentationFormat>
  <Paragraphs>113</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Brush Script MT</vt:lpstr>
      <vt:lpstr>Gill Sans MT</vt:lpstr>
      <vt:lpstr>Parcel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Browning</dc:creator>
  <cp:lastModifiedBy>James Browning</cp:lastModifiedBy>
  <cp:revision>124</cp:revision>
  <dcterms:created xsi:type="dcterms:W3CDTF">2017-03-15T01:03:30Z</dcterms:created>
  <dcterms:modified xsi:type="dcterms:W3CDTF">2017-05-03T01:52:40Z</dcterms:modified>
</cp:coreProperties>
</file>